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5" r:id="rId1"/>
  </p:sldMasterIdLst>
  <p:notesMasterIdLst>
    <p:notesMasterId r:id="rId21"/>
  </p:notesMasterIdLst>
  <p:handoutMasterIdLst>
    <p:handoutMasterId r:id="rId22"/>
  </p:handoutMasterIdLst>
  <p:sldIdLst>
    <p:sldId id="299" r:id="rId2"/>
    <p:sldId id="2334" r:id="rId3"/>
    <p:sldId id="2332" r:id="rId4"/>
    <p:sldId id="2333" r:id="rId5"/>
    <p:sldId id="2147470748" r:id="rId6"/>
    <p:sldId id="2147470523" r:id="rId7"/>
    <p:sldId id="2147470524" r:id="rId8"/>
    <p:sldId id="2335" r:id="rId9"/>
    <p:sldId id="318" r:id="rId10"/>
    <p:sldId id="2348" r:id="rId11"/>
    <p:sldId id="2147471601" r:id="rId12"/>
    <p:sldId id="2147470761" r:id="rId13"/>
    <p:sldId id="2147471549" r:id="rId14"/>
    <p:sldId id="2147471550" r:id="rId15"/>
    <p:sldId id="2147471551" r:id="rId16"/>
    <p:sldId id="2147470906" r:id="rId17"/>
    <p:sldId id="2147471526" r:id="rId18"/>
    <p:sldId id="2147470907" r:id="rId19"/>
    <p:sldId id="2147471518" r:id="rId20"/>
  </p:sldIdLst>
  <p:sldSz cx="12192000" cy="6858000"/>
  <p:notesSz cx="6858000" cy="9144000"/>
  <p:custDataLst>
    <p:tags r:id="rId23"/>
  </p:custDataLst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3D7"/>
    <a:srgbClr val="99E6A9"/>
    <a:srgbClr val="D9EED3"/>
    <a:srgbClr val="8AE694"/>
    <a:srgbClr val="F0ACAD"/>
    <a:srgbClr val="D8EED2"/>
    <a:srgbClr val="FFD2D3"/>
    <a:srgbClr val="F9D3D2"/>
    <a:srgbClr val="BDF1C6"/>
    <a:srgbClr val="AAF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/>
    <p:restoredTop sz="93493"/>
  </p:normalViewPr>
  <p:slideViewPr>
    <p:cSldViewPr snapToGrid="0" showGuides="1">
      <p:cViewPr varScale="1">
        <p:scale>
          <a:sx n="118" d="100"/>
          <a:sy n="118" d="100"/>
        </p:scale>
        <p:origin x="912" y="208"/>
      </p:cViewPr>
      <p:guideLst>
        <p:guide orient="horz" pos="2115"/>
        <p:guide pos="3817"/>
      </p:guideLst>
    </p:cSldViewPr>
  </p:slideViewPr>
  <p:outlineViewPr>
    <p:cViewPr>
      <p:scale>
        <a:sx n="33" d="100"/>
        <a:sy n="33" d="100"/>
      </p:scale>
      <p:origin x="0" y="-8536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9903181189488236E-3"/>
          <c:y val="0"/>
          <c:w val="0.9820193637621023"/>
          <c:h val="0.98868593069744948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6B3E-7341-884A-D0803BAA67E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6DC1-0A4C-874E-02FC60EF1B5D}"/>
              </c:ext>
            </c:extLst>
          </c:dPt>
          <c:dLbls>
            <c:dLbl>
              <c:idx val="0"/>
              <c:layout>
                <c:manualLayout>
                  <c:x val="0"/>
                  <c:y val="-4.6882325363338024E-4"/>
                </c:manualLayout>
              </c:layout>
              <c:tx>
                <c:rich>
                  <a:bodyPr wrap="none"/>
                  <a:lstStyle/>
                  <a:p>
                    <a:pPr>
                      <a:defRPr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chemeClr val="tx1"/>
                        </a:solidFill>
                      </a:rPr>
                      <a:t>xx</a:t>
                    </a:r>
                  </a:p>
                </c:rich>
              </c:tx>
              <c:numFmt formatCode="#,##0;#,##0" sourceLinked="0"/>
              <c:spPr>
                <a:noFill/>
                <a:ln>
                  <a:noFill/>
                </a:ln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6B3E-7341-884A-D0803BAA67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 formatCode="#,##0;#,##0">
                  <c:v>3</c:v>
                </c:pt>
                <c:pt idx="1">
                  <c:v>30</c:v>
                </c:pt>
                <c:pt idx="2">
                  <c:v>31.5</c:v>
                </c:pt>
                <c:pt idx="3">
                  <c:v>44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3E-7341-884A-D0803BAA67E4}"/>
            </c:ext>
          </c:extLst>
        </c:ser>
        <c:ser>
          <c:idx val="1"/>
          <c:order val="1"/>
          <c:spPr>
            <a:solidFill>
              <a:schemeClr val="tx2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6B3E-7341-884A-D0803BAA67E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6-6B3E-7341-884A-D0803BAA67E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2-6B3E-7341-884A-D0803BAA67E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8-6B3E-7341-884A-D0803BAA67E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 w="9525" algn="ctr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A-6B3E-7341-884A-D0803BAA67E4}"/>
              </c:ext>
            </c:extLst>
          </c:dPt>
          <c:dLbls>
            <c:dLbl>
              <c:idx val="0"/>
              <c:layout>
                <c:manualLayout>
                  <c:x val="0"/>
                  <c:y val="0"/>
                </c:manualLayout>
              </c:layout>
              <c:tx>
                <c:rich>
                  <a:bodyPr wrap="none"/>
                  <a:lstStyle/>
                  <a:p>
                    <a:pPr>
                      <a:defRPr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chemeClr val="tx1"/>
                        </a:solidFill>
                      </a:rPr>
                      <a:t>xx</a:t>
                    </a:r>
                  </a:p>
                </c:rich>
              </c:tx>
              <c:numFmt formatCode="#,##0;#,##0" sourceLinked="0"/>
              <c:spPr>
                <a:noFill/>
                <a:ln>
                  <a:noFill/>
                </a:ln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B-6B3E-7341-884A-D0803BAA67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Sheet1!$A$2:$E$2</c:f>
              <c:numCache>
                <c:formatCode>General</c:formatCode>
                <c:ptCount val="5"/>
                <c:pt idx="0" formatCode="#,##0;#,##0">
                  <c:v>15</c:v>
                </c:pt>
                <c:pt idx="1">
                  <c:v>1.5</c:v>
                </c:pt>
                <c:pt idx="2">
                  <c:v>12.5</c:v>
                </c:pt>
                <c:pt idx="3">
                  <c:v>9</c:v>
                </c:pt>
                <c:pt idx="4">
                  <c:v>27.5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B3E-7341-884A-D0803BAA67E4}"/>
            </c:ext>
          </c:extLst>
        </c:ser>
        <c:ser>
          <c:idx val="2"/>
          <c:order val="2"/>
          <c:spPr>
            <a:solidFill>
              <a:schemeClr val="accent3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4.6882325363338024E-4"/>
                </c:manualLayout>
              </c:layout>
              <c:tx>
                <c:rich>
                  <a:bodyPr wrap="none"/>
                  <a:lstStyle/>
                  <a:p>
                    <a:pPr>
                      <a:defRPr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chemeClr val="tx1"/>
                        </a:solidFill>
                      </a:rPr>
                      <a:t>xx</a:t>
                    </a:r>
                  </a:p>
                </c:rich>
              </c:tx>
              <c:numFmt formatCode="#,##0;#,##0" sourceLinked="0"/>
              <c:spPr>
                <a:noFill/>
                <a:ln>
                  <a:noFill/>
                </a:ln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D-6B3E-7341-884A-D0803BAA67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Sheet1!$A$3:$E$3</c:f>
              <c:numCache>
                <c:formatCode>General</c:formatCode>
                <c:ptCount val="5"/>
                <c:pt idx="0" formatCode="#,##0;#,##0">
                  <c:v>12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B3E-7341-884A-D0803BAA67E4}"/>
            </c:ext>
          </c:extLst>
        </c:ser>
        <c:ser>
          <c:idx val="3"/>
          <c:order val="3"/>
          <c:spPr>
            <a:solidFill>
              <a:schemeClr val="accent5"/>
            </a:solidFill>
            <a:ln w="9525" algn="ctr">
              <a:solidFill>
                <a:srgbClr val="FFFFFF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4.6882325363338024E-4"/>
                </c:manualLayout>
              </c:layout>
              <c:numFmt formatCode="#,##0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6B3E-7341-884A-D0803BAA67E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Sheet1!$A$4:$E$4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10-6B3E-7341-884A-D0803BAA6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673273455"/>
        <c:axId val="1"/>
      </c:barChart>
      <c:catAx>
        <c:axId val="167327345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73.810442805462458"/>
          <c:min val="0"/>
        </c:scaling>
        <c:delete val="1"/>
        <c:axPos val="l"/>
        <c:numFmt formatCode="#,##0;#,##0" sourceLinked="1"/>
        <c:majorTickMark val="out"/>
        <c:minorTickMark val="none"/>
        <c:tickLblPos val="nextTo"/>
        <c:crossAx val="167327345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Sheet1!$A$2:$A$9</cx:f>
        <cx:lvl ptCount="8">
          <cx:pt idx="0">[Current]</cx:pt>
          <cx:pt idx="1">[Investment 1]</cx:pt>
          <cx:pt idx="2">[Investment 2]</cx:pt>
          <cx:pt idx="3">[Strategic 
initiative 1]</cx:pt>
          <cx:pt idx="4">[Strategic 
initiative 2]</cx:pt>
          <cx:pt idx="5">[Strategic
initiative 3]</cx:pt>
          <cx:pt idx="6">[Strategic 
initiative 4]</cx:pt>
          <cx:pt idx="7">[202x result]</cx:pt>
        </cx:lvl>
      </cx:strDim>
      <cx:numDim type="val">
        <cx:f>Sheet1!$B$2:$B$9</cx:f>
        <cx:lvl ptCount="8" formatCode="General">
          <cx:pt idx="0">1155</cx:pt>
          <cx:pt idx="1">-20</cx:pt>
          <cx:pt idx="2">-300</cx:pt>
          <cx:pt idx="3">200</cx:pt>
          <cx:pt idx="4">75</cx:pt>
          <cx:pt idx="5">90</cx:pt>
          <cx:pt idx="6">100</cx:pt>
          <cx:pt idx="7">1300</cx:pt>
        </cx:lvl>
      </cx:numDim>
    </cx:data>
  </cx:chartData>
  <cx:chart>
    <cx:plotArea>
      <cx:plotAreaRegion>
        <cx:series layoutId="waterfall" uniqueId="{126AB83F-5C07-DB43-AB5B-6563E1BD344D}">
          <cx:tx>
            <cx:txData>
              <cx:f>Sheet1!$B$1</cx:f>
              <cx:v>Series1</cx:v>
            </cx:txData>
          </cx:tx>
          <cx:spPr>
            <a:solidFill>
              <a:schemeClr val="accent1"/>
            </a:solidFill>
            <a:ln>
              <a:solidFill>
                <a:schemeClr val="tx1"/>
              </a:solidFill>
              <a:prstDash val="dash"/>
            </a:ln>
          </cx:spPr>
          <cx:dataPt idx="0">
            <cx:spPr>
              <a:solidFill>
                <a:srgbClr val="051C2C"/>
              </a:solidFill>
              <a:ln>
                <a:noFill/>
                <a:prstDash val="dash"/>
              </a:ln>
            </cx:spPr>
          </cx:dataPt>
          <cx:dataPt idx="7">
            <cx:spPr>
              <a:solidFill>
                <a:srgbClr val="22A3DF"/>
              </a:solidFill>
              <a:ln>
                <a:noFill/>
              </a:ln>
            </cx:spPr>
          </cx:dataPt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 b="0">
                    <a:solidFill>
                      <a:schemeClr val="tx2">
                        <a:lumMod val="10000"/>
                      </a:schemeClr>
                    </a:solidFill>
                  </a:defRPr>
                </a:pPr>
                <a:endParaRPr lang="en-US" sz="1200" b="0" i="0" u="none" strike="noStrike" baseline="0">
                  <a:solidFill>
                    <a:schemeClr val="tx2">
                      <a:lumMod val="10000"/>
                    </a:schemeClr>
                  </a:solidFill>
                  <a:latin typeface="Arial"/>
                </a:endParaRPr>
              </a:p>
            </cx:txPr>
            <cx:visibility seriesName="0" categoryName="0" value="1"/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b="1"/>
                  </a:pPr>
                  <a:r>
                    <a:rPr lang="en-US" sz="1200" b="1" i="0" u="none" strike="noStrike" baseline="0">
                      <a:solidFill>
                        <a:schemeClr val="tx2">
                          <a:lumMod val="10000"/>
                        </a:schemeClr>
                      </a:solidFill>
                      <a:latin typeface="Arial"/>
                    </a:rPr>
                    <a:t>1155</a:t>
                  </a:r>
                </a:p>
              </cx:txPr>
              <cx:visibility seriesName="0" categoryName="0" value="1"/>
            </cx:dataLabel>
            <cx:dataLabel idx="7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b="1"/>
                  </a:pPr>
                  <a:r>
                    <a:rPr lang="en-US" sz="1200" b="1" i="0" u="none" strike="noStrike" baseline="0">
                      <a:solidFill>
                        <a:schemeClr val="tx2">
                          <a:lumMod val="10000"/>
                        </a:schemeClr>
                      </a:solidFill>
                      <a:latin typeface="Arial"/>
                    </a:rPr>
                    <a:t>1300</a:t>
                  </a:r>
                </a:p>
              </cx:txPr>
              <cx:visibility seriesName="0" categoryName="0" value="1"/>
            </cx:dataLabel>
          </cx:dataLabels>
          <cx:dataId val="0"/>
          <cx:layoutPr>
            <cx:subtotals>
              <cx:idx val="7"/>
            </cx:subtotals>
          </cx:layoutPr>
        </cx:series>
      </cx:plotAreaRegion>
      <cx:axis id="0">
        <cx:catScaling gapWidth="0.5"/>
        <cx:tickLabels/>
        <cx:spPr>
          <a:ln>
            <a:solidFill>
              <a:schemeClr val="tx1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 b="0">
                <a:solidFill>
                  <a:schemeClr val="tx2">
                    <a:lumMod val="10000"/>
                  </a:schemeClr>
                </a:solidFill>
              </a:defRPr>
            </a:pPr>
            <a:endParaRPr lang="en-US" sz="1200" b="0" i="0" u="none" strike="noStrike" baseline="0">
              <a:solidFill>
                <a:schemeClr val="tx2">
                  <a:lumMod val="10000"/>
                </a:schemeClr>
              </a:solidFill>
              <a:latin typeface="Arial"/>
            </a:endParaRPr>
          </a:p>
        </cx:txPr>
      </cx:axis>
      <cx:axis id="1">
        <cx:valScaling/>
        <cx:majorGridlines>
          <cx:spPr>
            <a:ln>
              <a:solidFill>
                <a:schemeClr val="bg1">
                  <a:lumMod val="75000"/>
                </a:schemeClr>
              </a:solidFill>
            </a:ln>
          </cx:spPr>
        </cx:majorGridlines>
        <cx:majorTickMarks type="in"/>
        <cx:tickLabels/>
        <cx:spPr>
          <a:ln>
            <a:solidFill>
              <a:schemeClr val="tx1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tx2">
                    <a:lumMod val="10000"/>
                  </a:schemeClr>
                </a:solidFill>
              </a:defRPr>
            </a:pPr>
            <a:endParaRPr lang="en-US" sz="1197" b="0" i="0" u="none" strike="noStrike" baseline="0">
              <a:solidFill>
                <a:schemeClr val="tx2">
                  <a:lumMod val="10000"/>
                </a:schemeClr>
              </a:solidFill>
              <a:latin typeface="Arial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A3AEA8-7145-3B46-467D-FE8035BB5B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DF294-DA80-FE06-BE5D-61F0381D9C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CE297-58AE-AB45-BA01-DE87D03C6280}" type="datetimeFigureOut">
              <a:rPr lang="en-DK" smtClean="0">
                <a:latin typeface="Arial" panose="020B0604020202020204" pitchFamily="34" charset="0"/>
              </a:rPr>
              <a:t>11/18/25</a:t>
            </a:fld>
            <a:endParaRPr lang="en-DK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BDDF6-2C4B-DDB9-1B91-0FF64E49DE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591D7-7EBB-B29F-E28A-D976E9102B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5D3F3-CF65-F84F-94C3-BE9E59EB410B}" type="slidenum">
              <a:rPr lang="en-DK" smtClean="0">
                <a:latin typeface="Arial" panose="020B0604020202020204" pitchFamily="34" charset="0"/>
              </a:rPr>
              <a:t>‹#›</a:t>
            </a:fld>
            <a:endParaRPr lang="en-DK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824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6T13:44:22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DF2B39A-E3F6-634C-B40F-EA6B645C08D7}" type="datetimeFigureOut">
              <a:rPr lang="en-DK" smtClean="0"/>
              <a:pPr/>
              <a:t>11/18/25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CF1CD82C-8186-9E41-8B8B-F66E4066A413}" type="slidenum">
              <a:rPr lang="en-DK" smtClean="0"/>
              <a:pPr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491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604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10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752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1A25-C41F-08B9-C16A-880D97C3F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65CF9-1DED-43D4-C1A9-2A382F97D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8943E-6DCE-F2F3-83A9-BDBFA969F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0D06C-D415-D264-986D-EB1AF0B9C6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11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374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12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370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13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480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14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1878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5" name="Google Shape;7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277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19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930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2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258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3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9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4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9730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5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50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6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165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7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400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8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9286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9</a:t>
            </a:fld>
            <a:endParaRPr lang="en-GB" sz="1200" u="none" strike="noStrike" cap="none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355092"/>
            <a:ext cx="11082528" cy="731520"/>
          </a:xfrm>
          <a:solidFill>
            <a:schemeClr val="bg1"/>
          </a:solidFill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1318966"/>
            <a:ext cx="11082528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7630160" y="100540"/>
            <a:ext cx="4007104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Section marker</a:t>
            </a:r>
          </a:p>
        </p:txBody>
      </p:sp>
      <p:sp>
        <p:nvSpPr>
          <p:cNvPr id="5" name="Rectangle 7" hidden="1">
            <a:extLst>
              <a:ext uri="{FF2B5EF4-FFF2-40B4-BE49-F238E27FC236}">
                <a16:creationId xmlns:a16="http://schemas.microsoft.com/office/drawing/2014/main" id="{C6304BC6-E0D8-2B14-0602-01A32566F1E7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873D95DD-E857-0D17-E5B3-689239B81CE6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19996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2" name="ClientLogo">
            <a:extLst>
              <a:ext uri="{FF2B5EF4-FFF2-40B4-BE49-F238E27FC236}">
                <a16:creationId xmlns:a16="http://schemas.microsoft.com/office/drawing/2014/main" id="{360045FA-4F2B-7CCC-BC88-DBB2BC856EF6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2"/>
            </p:custDataLst>
          </p:nvPr>
        </p:nvSpPr>
        <p:spPr>
          <a:xfrm>
            <a:off x="5096891" y="2906491"/>
            <a:ext cx="1998218" cy="104501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 goes here.</a:t>
            </a:r>
          </a:p>
        </p:txBody>
      </p:sp>
      <p:sp>
        <p:nvSpPr>
          <p:cNvPr id="5" name="5. Source" hidden="1">
            <a:extLst>
              <a:ext uri="{FF2B5EF4-FFF2-40B4-BE49-F238E27FC236}">
                <a16:creationId xmlns:a16="http://schemas.microsoft.com/office/drawing/2014/main" id="{9E557DC3-5BF2-4D79-84F4-12A1DDBC6D3C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300636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/>
              <a:t>Source: …</a:t>
            </a:r>
          </a:p>
        </p:txBody>
      </p:sp>
      <p:sp>
        <p:nvSpPr>
          <p:cNvPr id="2" name="1. On-page tracker">
            <a:extLst>
              <a:ext uri="{FF2B5EF4-FFF2-40B4-BE49-F238E27FC236}">
                <a16:creationId xmlns:a16="http://schemas.microsoft.com/office/drawing/2014/main" id="{104C73C4-D8CF-6058-FD7C-69740923447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3"/>
            </p:custDataLst>
          </p:nvPr>
        </p:nvSpPr>
        <p:spPr>
          <a:xfrm>
            <a:off x="7630160" y="100540"/>
            <a:ext cx="4007104" cy="123111"/>
          </a:xfrm>
        </p:spPr>
        <p:txBody>
          <a:bodyPr wrap="square" anchor="ctr" anchorCtr="0">
            <a:spAutoFit/>
          </a:bodyPr>
          <a:lstStyle>
            <a:lvl1pPr algn="r">
              <a:defRPr sz="800">
                <a:latin typeface="+mn-lt"/>
              </a:defRPr>
            </a:lvl1pPr>
          </a:lstStyle>
          <a:p>
            <a:pPr lvl="0"/>
            <a:r>
              <a:rPr lang="en-US" dirty="0"/>
              <a:t>Section marker</a:t>
            </a:r>
          </a:p>
        </p:txBody>
      </p:sp>
      <p:sp>
        <p:nvSpPr>
          <p:cNvPr id="3" name="SlideLogoText">
            <a:extLst>
              <a:ext uri="{FF2B5EF4-FFF2-40B4-BE49-F238E27FC236}">
                <a16:creationId xmlns:a16="http://schemas.microsoft.com/office/drawing/2014/main" id="{76D2A9D1-221A-7AD9-3A61-240D4CD54198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9793050" y="6499381"/>
            <a:ext cx="1333699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Copyright of </a:t>
            </a:r>
            <a:r>
              <a:rPr lang="en-US" sz="900" kern="1200" dirty="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Slideworks.io</a:t>
            </a:r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37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userDrawn="1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58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DE5280-4125-2599-F023-1E09602E8807}"/>
              </a:ext>
            </a:extLst>
          </p:cNvPr>
          <p:cNvSpPr/>
          <p:nvPr userDrawn="1"/>
        </p:nvSpPr>
        <p:spPr>
          <a:xfrm>
            <a:off x="310551" y="987425"/>
            <a:ext cx="11542143" cy="565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Google Shape;72;p6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Georg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279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26" Type="http://schemas.openxmlformats.org/officeDocument/2006/relationships/tags" Target="../tags/tag21.xml"/><Relationship Id="rId39" Type="http://schemas.openxmlformats.org/officeDocument/2006/relationships/tags" Target="../tags/tag34.xml"/><Relationship Id="rId21" Type="http://schemas.openxmlformats.org/officeDocument/2006/relationships/tags" Target="../tags/tag16.xml"/><Relationship Id="rId34" Type="http://schemas.openxmlformats.org/officeDocument/2006/relationships/tags" Target="../tags/tag29.xml"/><Relationship Id="rId42" Type="http://schemas.openxmlformats.org/officeDocument/2006/relationships/tags" Target="../tags/tag37.xml"/><Relationship Id="rId47" Type="http://schemas.openxmlformats.org/officeDocument/2006/relationships/tags" Target="../tags/tag42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1.xml"/><Relationship Id="rId29" Type="http://schemas.openxmlformats.org/officeDocument/2006/relationships/tags" Target="../tags/tag24.xml"/><Relationship Id="rId11" Type="http://schemas.openxmlformats.org/officeDocument/2006/relationships/tags" Target="../tags/tag6.xml"/><Relationship Id="rId24" Type="http://schemas.openxmlformats.org/officeDocument/2006/relationships/tags" Target="../tags/tag19.xml"/><Relationship Id="rId32" Type="http://schemas.openxmlformats.org/officeDocument/2006/relationships/tags" Target="../tags/tag27.xml"/><Relationship Id="rId37" Type="http://schemas.openxmlformats.org/officeDocument/2006/relationships/tags" Target="../tags/tag32.xml"/><Relationship Id="rId40" Type="http://schemas.openxmlformats.org/officeDocument/2006/relationships/tags" Target="../tags/tag35.xml"/><Relationship Id="rId45" Type="http://schemas.openxmlformats.org/officeDocument/2006/relationships/tags" Target="../tags/tag40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0.xml"/><Relationship Id="rId23" Type="http://schemas.openxmlformats.org/officeDocument/2006/relationships/tags" Target="../tags/tag18.xml"/><Relationship Id="rId28" Type="http://schemas.openxmlformats.org/officeDocument/2006/relationships/tags" Target="../tags/tag23.xml"/><Relationship Id="rId36" Type="http://schemas.openxmlformats.org/officeDocument/2006/relationships/tags" Target="../tags/tag31.xml"/><Relationship Id="rId49" Type="http://schemas.openxmlformats.org/officeDocument/2006/relationships/tags" Target="../tags/tag44.xml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31" Type="http://schemas.openxmlformats.org/officeDocument/2006/relationships/tags" Target="../tags/tag26.xml"/><Relationship Id="rId44" Type="http://schemas.openxmlformats.org/officeDocument/2006/relationships/tags" Target="../tags/tag39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tags" Target="../tags/tag17.xml"/><Relationship Id="rId27" Type="http://schemas.openxmlformats.org/officeDocument/2006/relationships/tags" Target="../tags/tag22.xml"/><Relationship Id="rId30" Type="http://schemas.openxmlformats.org/officeDocument/2006/relationships/tags" Target="../tags/tag25.xml"/><Relationship Id="rId35" Type="http://schemas.openxmlformats.org/officeDocument/2006/relationships/tags" Target="../tags/tag30.xml"/><Relationship Id="rId43" Type="http://schemas.openxmlformats.org/officeDocument/2006/relationships/tags" Target="../tags/tag38.xml"/><Relationship Id="rId48" Type="http://schemas.openxmlformats.org/officeDocument/2006/relationships/tags" Target="../tags/tag43.xml"/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5" Type="http://schemas.openxmlformats.org/officeDocument/2006/relationships/tags" Target="../tags/tag20.xml"/><Relationship Id="rId33" Type="http://schemas.openxmlformats.org/officeDocument/2006/relationships/tags" Target="../tags/tag28.xml"/><Relationship Id="rId38" Type="http://schemas.openxmlformats.org/officeDocument/2006/relationships/tags" Target="../tags/tag33.xml"/><Relationship Id="rId46" Type="http://schemas.openxmlformats.org/officeDocument/2006/relationships/tags" Target="../tags/tag41.xml"/><Relationship Id="rId20" Type="http://schemas.openxmlformats.org/officeDocument/2006/relationships/tags" Target="../tags/tag15.xml"/><Relationship Id="rId41" Type="http://schemas.openxmlformats.org/officeDocument/2006/relationships/tags" Target="../tags/tag36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194173E-7BB3-47F4-8EAD-18BFC563F97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 dirty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3" name="SlideLogoText">
            <a:extLst>
              <a:ext uri="{FF2B5EF4-FFF2-40B4-BE49-F238E27FC236}">
                <a16:creationId xmlns:a16="http://schemas.microsoft.com/office/drawing/2014/main" id="{69FC0062-74AE-4BDA-ACE7-D069B448DDB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943733" y="6499381"/>
            <a:ext cx="1333699" cy="1384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Copyright of </a:t>
            </a:r>
            <a:r>
              <a:rPr lang="en-US" sz="900" kern="1200" dirty="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Slideworks.io</a:t>
            </a:r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06" name="BottomLine">
            <a:extLst>
              <a:ext uri="{FF2B5EF4-FFF2-40B4-BE49-F238E27FC236}">
                <a16:creationId xmlns:a16="http://schemas.microsoft.com/office/drawing/2014/main" id="{8B868434-776E-46FC-90D6-2CC6F63A9A51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opLine">
            <a:extLst>
              <a:ext uri="{FF2B5EF4-FFF2-40B4-BE49-F238E27FC236}">
                <a16:creationId xmlns:a16="http://schemas.microsoft.com/office/drawing/2014/main" id="{00E8CD27-C104-4563-9322-C0A2ABFCB5E3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54736" y="355092"/>
            <a:ext cx="11082528" cy="73152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192DB789-515B-4504-BE53-6445F242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1700"/>
            <a:ext cx="11082528" cy="2523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id" hidden="1">
            <a:extLst>
              <a:ext uri="{FF2B5EF4-FFF2-40B4-BE49-F238E27FC236}">
                <a16:creationId xmlns:a16="http://schemas.microsoft.com/office/drawing/2014/main" id="{D35250B8-D61E-4F1A-9ACD-6E1BB958B78E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60" name="slide margin">
              <a:extLst>
                <a:ext uri="{FF2B5EF4-FFF2-40B4-BE49-F238E27FC236}">
                  <a16:creationId xmlns:a16="http://schemas.microsoft.com/office/drawing/2014/main" id="{B96EBE04-E01D-4922-8601-F1AD43DC4DA0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/>
            <p:nvPr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/>
            <p:nvPr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/>
            <p:nvPr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main body box">
              <a:extLst>
                <a:ext uri="{FF2B5EF4-FFF2-40B4-BE49-F238E27FC236}">
                  <a16:creationId xmlns:a16="http://schemas.microsoft.com/office/drawing/2014/main" id="{100DE417-9DB9-4840-8370-B716FFA27760}"/>
                </a:ext>
              </a:extLst>
            </p:cNvPr>
            <p:cNvSpPr/>
            <p:nvPr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/>
            <p:nvPr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/>
            <p:nvPr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187" name="LegendBoxes" hidden="1">
            <a:extLst>
              <a:ext uri="{FF2B5EF4-FFF2-40B4-BE49-F238E27FC236}">
                <a16:creationId xmlns:a16="http://schemas.microsoft.com/office/drawing/2014/main" id="{5048A9C9-0655-49B2-A283-6A54678F321B}"/>
              </a:ext>
            </a:extLst>
          </p:cNvPr>
          <p:cNvGrpSpPr/>
          <p:nvPr/>
        </p:nvGrpSpPr>
        <p:grpSpPr>
          <a:xfrm>
            <a:off x="10554770" y="4322824"/>
            <a:ext cx="984864" cy="1717282"/>
            <a:chOff x="9585951" y="2980105"/>
            <a:chExt cx="984864" cy="1717282"/>
          </a:xfrm>
        </p:grpSpPr>
        <p:sp>
          <p:nvSpPr>
            <p:cNvPr id="188" name="RectangleLegend1">
              <a:extLst>
                <a:ext uri="{FF2B5EF4-FFF2-40B4-BE49-F238E27FC236}">
                  <a16:creationId xmlns:a16="http://schemas.microsoft.com/office/drawing/2014/main" id="{8F219674-AEDF-41A7-B3C3-07BD8D165776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Legend2">
              <a:extLst>
                <a:ext uri="{FF2B5EF4-FFF2-40B4-BE49-F238E27FC236}">
                  <a16:creationId xmlns:a16="http://schemas.microsoft.com/office/drawing/2014/main" id="{76884974-3CCD-4F11-B109-02708F18B04E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Legend3">
              <a:extLst>
                <a:ext uri="{FF2B5EF4-FFF2-40B4-BE49-F238E27FC236}">
                  <a16:creationId xmlns:a16="http://schemas.microsoft.com/office/drawing/2014/main" id="{D440B2EC-6FE5-4259-BA11-DC2E3B68E637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Legend4">
              <a:extLst>
                <a:ext uri="{FF2B5EF4-FFF2-40B4-BE49-F238E27FC236}">
                  <a16:creationId xmlns:a16="http://schemas.microsoft.com/office/drawing/2014/main" id="{52FE9D34-332E-47CD-94B8-12A069181C03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Legend5">
              <a:extLst>
                <a:ext uri="{FF2B5EF4-FFF2-40B4-BE49-F238E27FC236}">
                  <a16:creationId xmlns:a16="http://schemas.microsoft.com/office/drawing/2014/main" id="{1D6EA8D9-42BE-4743-876B-1050D1436021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3" name="Legend1">
              <a:extLst>
                <a:ext uri="{FF2B5EF4-FFF2-40B4-BE49-F238E27FC236}">
                  <a16:creationId xmlns:a16="http://schemas.microsoft.com/office/drawing/2014/main" id="{50F3208A-D1A9-4DEE-B968-1381D0DE88E8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4" name="Legend2">
              <a:extLst>
                <a:ext uri="{FF2B5EF4-FFF2-40B4-BE49-F238E27FC236}">
                  <a16:creationId xmlns:a16="http://schemas.microsoft.com/office/drawing/2014/main" id="{69AC8C80-52E4-4497-A147-009E23FB42A5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5" name="Legend3">
              <a:extLst>
                <a:ext uri="{FF2B5EF4-FFF2-40B4-BE49-F238E27FC236}">
                  <a16:creationId xmlns:a16="http://schemas.microsoft.com/office/drawing/2014/main" id="{218BEB5C-C19E-451D-B538-56A492CF74C6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6" name="Legend4">
              <a:extLst>
                <a:ext uri="{FF2B5EF4-FFF2-40B4-BE49-F238E27FC236}">
                  <a16:creationId xmlns:a16="http://schemas.microsoft.com/office/drawing/2014/main" id="{B77C1590-32D9-4A52-8AF0-454D06E80BF2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7" name="Legend5">
              <a:extLst>
                <a:ext uri="{FF2B5EF4-FFF2-40B4-BE49-F238E27FC236}">
                  <a16:creationId xmlns:a16="http://schemas.microsoft.com/office/drawing/2014/main" id="{A40A9DB6-E1B2-47A6-8B66-4FCDC31DD600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148" name="LegendMoons" hidden="1">
            <a:extLst>
              <a:ext uri="{FF2B5EF4-FFF2-40B4-BE49-F238E27FC236}">
                <a16:creationId xmlns:a16="http://schemas.microsoft.com/office/drawing/2014/main" id="{DDFB4BFF-188C-450D-B4D3-DF8BD2DB3D7F}"/>
              </a:ext>
            </a:extLst>
          </p:cNvPr>
          <p:cNvGrpSpPr/>
          <p:nvPr/>
        </p:nvGrpSpPr>
        <p:grpSpPr>
          <a:xfrm>
            <a:off x="7723680" y="1702457"/>
            <a:ext cx="1023616" cy="1731859"/>
            <a:chOff x="7723680" y="1702457"/>
            <a:chExt cx="1023616" cy="1731859"/>
          </a:xfrm>
        </p:grpSpPr>
        <p:sp>
          <p:nvSpPr>
            <p:cNvPr id="149" name="Legend1">
              <a:extLst>
                <a:ext uri="{FF2B5EF4-FFF2-40B4-BE49-F238E27FC236}">
                  <a16:creationId xmlns:a16="http://schemas.microsoft.com/office/drawing/2014/main" id="{66D8D147-F2B4-4250-9C41-767555E14320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0" name="Legend2">
              <a:extLst>
                <a:ext uri="{FF2B5EF4-FFF2-40B4-BE49-F238E27FC236}">
                  <a16:creationId xmlns:a16="http://schemas.microsoft.com/office/drawing/2014/main" id="{E9DCC6EC-92E6-47D0-B23D-94365AC17441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1" name="Legend3">
              <a:extLst>
                <a:ext uri="{FF2B5EF4-FFF2-40B4-BE49-F238E27FC236}">
                  <a16:creationId xmlns:a16="http://schemas.microsoft.com/office/drawing/2014/main" id="{8451F4C0-E484-44FD-B923-EE0B1E1D1274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2" name="Legend4">
              <a:extLst>
                <a:ext uri="{FF2B5EF4-FFF2-40B4-BE49-F238E27FC236}">
                  <a16:creationId xmlns:a16="http://schemas.microsoft.com/office/drawing/2014/main" id="{508A2D78-9A17-4FB2-A405-02E4BB25DD6C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3" name="Legend5">
              <a:extLst>
                <a:ext uri="{FF2B5EF4-FFF2-40B4-BE49-F238E27FC236}">
                  <a16:creationId xmlns:a16="http://schemas.microsoft.com/office/drawing/2014/main" id="{CF32E1C9-EF64-41BC-8B8E-B7FED880E653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154" name="MoonLegend1">
              <a:extLst>
                <a:ext uri="{FF2B5EF4-FFF2-40B4-BE49-F238E27FC236}">
                  <a16:creationId xmlns:a16="http://schemas.microsoft.com/office/drawing/2014/main" id="{496CCEDB-0BDA-47D9-9BA4-03BD59D6EEC2}"/>
                </a:ext>
              </a:extLst>
            </p:cNvPr>
            <p:cNvGrpSpPr>
              <a:grpSpLocks noChangeAspect="1"/>
            </p:cNvGrpSpPr>
            <p:nvPr>
              <p:custDataLst>
                <p:tags r:id="rId3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F21E8F0F-ACA9-405E-8484-3FE9B6124FFD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Arc 167" hidden="1">
                <a:extLst>
                  <a:ext uri="{FF2B5EF4-FFF2-40B4-BE49-F238E27FC236}">
                    <a16:creationId xmlns:a16="http://schemas.microsoft.com/office/drawing/2014/main" id="{315D8D40-04AC-475B-AFC0-F08E492D131D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5" name="MoonLegend2">
              <a:extLst>
                <a:ext uri="{FF2B5EF4-FFF2-40B4-BE49-F238E27FC236}">
                  <a16:creationId xmlns:a16="http://schemas.microsoft.com/office/drawing/2014/main" id="{BCF3BE62-91BA-488B-84C7-3FE20CFBDB9A}"/>
                </a:ext>
              </a:extLst>
            </p:cNvPr>
            <p:cNvGrpSpPr>
              <a:grpSpLocks noChangeAspect="1"/>
            </p:cNvGrpSpPr>
            <p:nvPr>
              <p:custDataLst>
                <p:tags r:id="rId3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27FF75E-C9E0-4D28-8F47-85C2D2EE375F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BDC4F596-0330-4D95-8A02-83794DACDB00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6" name="MoonLegend3">
              <a:extLst>
                <a:ext uri="{FF2B5EF4-FFF2-40B4-BE49-F238E27FC236}">
                  <a16:creationId xmlns:a16="http://schemas.microsoft.com/office/drawing/2014/main" id="{E4482EDB-85E9-4926-9441-26A85880E202}"/>
                </a:ext>
              </a:extLst>
            </p:cNvPr>
            <p:cNvGrpSpPr>
              <a:grpSpLocks noChangeAspect="1"/>
            </p:cNvGrpSpPr>
            <p:nvPr>
              <p:custDataLst>
                <p:tags r:id="rId3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6B270099-CB45-46A3-8BC6-ADF0FABD3567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4D910DDA-12F5-450E-85C1-CD98B4A9EE80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7" name="MoonLegend4">
              <a:extLst>
                <a:ext uri="{FF2B5EF4-FFF2-40B4-BE49-F238E27FC236}">
                  <a16:creationId xmlns:a16="http://schemas.microsoft.com/office/drawing/2014/main" id="{2606D4D9-DA1B-4BEB-8CC9-41FDA33CC5A0}"/>
                </a:ext>
              </a:extLst>
            </p:cNvPr>
            <p:cNvGrpSpPr>
              <a:grpSpLocks noChangeAspect="1"/>
            </p:cNvGrpSpPr>
            <p:nvPr>
              <p:custDataLst>
                <p:tags r:id="rId3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81477097-8655-4968-A993-EA579ADDDBCF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EAFFF099-23A4-4400-9308-28EB2E760A74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8" name="MoonLegend5">
              <a:extLst>
                <a:ext uri="{FF2B5EF4-FFF2-40B4-BE49-F238E27FC236}">
                  <a16:creationId xmlns:a16="http://schemas.microsoft.com/office/drawing/2014/main" id="{157F392C-3A22-465F-B4F0-A7E9FD7A01A1}"/>
                </a:ext>
              </a:extLst>
            </p:cNvPr>
            <p:cNvGrpSpPr>
              <a:grpSpLocks noChangeAspect="1"/>
            </p:cNvGrpSpPr>
            <p:nvPr>
              <p:custDataLst>
                <p:tags r:id="rId3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BE9440E9-0BAB-4509-A556-8A80E9683FAB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CA6DB424-2E98-4F1D-87A4-EE09FA805687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69" name="Sticker" hidden="1">
            <a:extLst>
              <a:ext uri="{FF2B5EF4-FFF2-40B4-BE49-F238E27FC236}">
                <a16:creationId xmlns:a16="http://schemas.microsoft.com/office/drawing/2014/main" id="{2FA9271D-5EE0-4D66-9FDF-E4D1535949E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58192" y="1289273"/>
            <a:ext cx="429605" cy="156997"/>
            <a:chOff x="8456447" y="272180"/>
            <a:chExt cx="322188" cy="156966"/>
          </a:xfrm>
        </p:grpSpPr>
        <p:sp>
          <p:nvSpPr>
            <p:cNvPr id="170" name="StickerRectangle">
              <a:extLst>
                <a:ext uri="{FF2B5EF4-FFF2-40B4-BE49-F238E27FC236}">
                  <a16:creationId xmlns:a16="http://schemas.microsoft.com/office/drawing/2014/main" id="{27342EFB-A6AF-4379-A9C9-4F8DD97D16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 dirty="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171" name="StickerUnderline">
              <a:extLst>
                <a:ext uri="{FF2B5EF4-FFF2-40B4-BE49-F238E27FC236}">
                  <a16:creationId xmlns:a16="http://schemas.microsoft.com/office/drawing/2014/main" id="{AC518518-EC41-445B-B558-9DBD24A778EA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9" name="LegendLines" hidden="1">
            <a:extLst>
              <a:ext uri="{FF2B5EF4-FFF2-40B4-BE49-F238E27FC236}">
                <a16:creationId xmlns:a16="http://schemas.microsoft.com/office/drawing/2014/main" id="{BA3F11B7-574B-46B5-AA05-051B7C0195CA}"/>
              </a:ext>
            </a:extLst>
          </p:cNvPr>
          <p:cNvGrpSpPr/>
          <p:nvPr/>
        </p:nvGrpSpPr>
        <p:grpSpPr>
          <a:xfrm>
            <a:off x="10367929" y="3301675"/>
            <a:ext cx="1269335" cy="958286"/>
            <a:chOff x="4372690" y="3739101"/>
            <a:chExt cx="1269335" cy="958286"/>
          </a:xfrm>
        </p:grpSpPr>
        <p:sp>
          <p:nvSpPr>
            <p:cNvPr id="180" name="Legend1">
              <a:extLst>
                <a:ext uri="{FF2B5EF4-FFF2-40B4-BE49-F238E27FC236}">
                  <a16:creationId xmlns:a16="http://schemas.microsoft.com/office/drawing/2014/main" id="{A89F3277-B9B0-4605-94B5-1A0F3CF3FD94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1" name="Legend2">
              <a:extLst>
                <a:ext uri="{FF2B5EF4-FFF2-40B4-BE49-F238E27FC236}">
                  <a16:creationId xmlns:a16="http://schemas.microsoft.com/office/drawing/2014/main" id="{728FD0F6-6F17-4DBC-A433-275600325C11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2" name="Legend3">
              <a:extLst>
                <a:ext uri="{FF2B5EF4-FFF2-40B4-BE49-F238E27FC236}">
                  <a16:creationId xmlns:a16="http://schemas.microsoft.com/office/drawing/2014/main" id="{824D0AAE-0E8B-4539-A5E0-724A7C2C5FB7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3" name="LineLegend3">
              <a:extLst>
                <a:ext uri="{FF2B5EF4-FFF2-40B4-BE49-F238E27FC236}">
                  <a16:creationId xmlns:a16="http://schemas.microsoft.com/office/drawing/2014/main" id="{15B966CE-74A4-42D7-84D1-50EE1BD807B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4" name="LineLegend2">
              <a:extLst>
                <a:ext uri="{FF2B5EF4-FFF2-40B4-BE49-F238E27FC236}">
                  <a16:creationId xmlns:a16="http://schemas.microsoft.com/office/drawing/2014/main" id="{4AD11E2E-205C-4B89-BD31-DA18921C338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  <p:sp>
          <p:nvSpPr>
            <p:cNvPr id="185" name="LineLegend1">
              <a:extLst>
                <a:ext uri="{FF2B5EF4-FFF2-40B4-BE49-F238E27FC236}">
                  <a16:creationId xmlns:a16="http://schemas.microsoft.com/office/drawing/2014/main" id="{393D5D55-EAFF-4EBE-B2CF-AF057C324E6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 dirty="0">
                <a:latin typeface="+mn-lt"/>
                <a:ea typeface="+mn-ea"/>
              </a:endParaRPr>
            </a:p>
          </p:txBody>
        </p:sp>
      </p:grp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340FEAA-6FE5-349C-2581-405903FF9504}"/>
              </a:ext>
            </a:extLst>
          </p:cNvPr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500" b="1" i="0" baseline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cxnSp>
        <p:nvCxnSpPr>
          <p:cNvPr id="7" name="BottomLine">
            <a:extLst>
              <a:ext uri="{FF2B5EF4-FFF2-40B4-BE49-F238E27FC236}">
                <a16:creationId xmlns:a16="http://schemas.microsoft.com/office/drawing/2014/main" id="{0E9A39F2-9F39-B63D-6667-292776313624}"/>
              </a:ext>
            </a:extLst>
          </p:cNvPr>
          <p:cNvCxnSpPr/>
          <p:nvPr userDrawn="1">
            <p:custDataLst>
              <p:tags r:id="rId15"/>
            </p:custDataLst>
          </p:nvPr>
        </p:nvCxnSpPr>
        <p:spPr>
          <a:xfrm>
            <a:off x="554736" y="6453769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">
            <a:extLst>
              <a:ext uri="{FF2B5EF4-FFF2-40B4-BE49-F238E27FC236}">
                <a16:creationId xmlns:a16="http://schemas.microsoft.com/office/drawing/2014/main" id="{53C9F739-9886-1BA9-8A23-1D3A1FD55B6E}"/>
              </a:ext>
            </a:extLst>
          </p:cNvPr>
          <p:cNvCxnSpPr/>
          <p:nvPr userDrawn="1">
            <p:custDataLst>
              <p:tags r:id="rId16"/>
            </p:custDataLst>
          </p:nvPr>
        </p:nvCxnSpPr>
        <p:spPr>
          <a:xfrm>
            <a:off x="554736" y="1181906"/>
            <a:ext cx="110825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4. Footnote" hidden="1">
            <a:extLst>
              <a:ext uri="{FF2B5EF4-FFF2-40B4-BE49-F238E27FC236}">
                <a16:creationId xmlns:a16="http://schemas.microsoft.com/office/drawing/2014/main" id="{F1897D89-6FB8-62D7-618A-A1F910A4A4E5}"/>
              </a:ext>
            </a:extLst>
          </p:cNvPr>
          <p:cNvSpPr txBox="1"/>
          <p:nvPr userDrawn="1">
            <p:custDataLst>
              <p:tags r:id="rId17"/>
            </p:custDataLst>
          </p:nvPr>
        </p:nvSpPr>
        <p:spPr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51644440-1ADD-8E9D-86D4-FB7BFA9BC0A2}"/>
              </a:ext>
            </a:extLst>
          </p:cNvPr>
          <p:cNvGrpSpPr/>
          <p:nvPr userDrawn="1">
            <p:custDataLst>
              <p:tags r:id="rId18"/>
            </p:custDataLst>
          </p:nvPr>
        </p:nvGrpSpPr>
        <p:grpSpPr>
          <a:xfrm>
            <a:off x="0" y="0"/>
            <a:ext cx="12190476" cy="6858000"/>
            <a:chOff x="0" y="0"/>
            <a:chExt cx="12190476" cy="6858000"/>
          </a:xfrm>
        </p:grpSpPr>
        <p:sp>
          <p:nvSpPr>
            <p:cNvPr id="12" name="slide margin">
              <a:extLst>
                <a:ext uri="{FF2B5EF4-FFF2-40B4-BE49-F238E27FC236}">
                  <a16:creationId xmlns:a16="http://schemas.microsoft.com/office/drawing/2014/main" id="{DFDD99EA-E72A-B0BB-6037-FCD2385E0611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E5EF601-8444-8F22-A16C-B29B72ECFDE9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5825639-9BC0-04C4-C395-EA0D1CE24354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65A1D5-1116-62C1-599E-43929F95F622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F08034E-59EE-6FCF-409D-813B8A70351D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C0E065-4425-104F-EF00-6F666751C801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E534CC-B1CD-D23B-B940-1E6183D2FF79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A036F3-B8C6-F93B-D0A3-B42D63FB5B19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8DC308-0506-271A-CB8A-72B4FC39713B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452DE4-8C19-96C0-E209-F46BF6DAAFFB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5B74EC-5C7B-2AB1-4B8B-36E6FDC507D6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6AB8A6-26CA-7FB1-5B6E-2BDB99B790AE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748C74-63F9-0D4A-EF34-C4CEBB0754B4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: Shape 72">
              <a:extLst>
                <a:ext uri="{FF2B5EF4-FFF2-40B4-BE49-F238E27FC236}">
                  <a16:creationId xmlns:a16="http://schemas.microsoft.com/office/drawing/2014/main" id="{F206F557-705C-3A42-760E-70DD71AC0633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7" name="Freeform: Shape 73">
              <a:extLst>
                <a:ext uri="{FF2B5EF4-FFF2-40B4-BE49-F238E27FC236}">
                  <a16:creationId xmlns:a16="http://schemas.microsoft.com/office/drawing/2014/main" id="{3A895951-C0B7-EF46-76A8-C7FAF1A3ADA9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8" name="Freeform: Shape 74">
              <a:extLst>
                <a:ext uri="{FF2B5EF4-FFF2-40B4-BE49-F238E27FC236}">
                  <a16:creationId xmlns:a16="http://schemas.microsoft.com/office/drawing/2014/main" id="{62D79D41-FB0F-4EA0-C860-65AFB096E11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9" name="Freeform: Shape 75">
              <a:extLst>
                <a:ext uri="{FF2B5EF4-FFF2-40B4-BE49-F238E27FC236}">
                  <a16:creationId xmlns:a16="http://schemas.microsoft.com/office/drawing/2014/main" id="{8FBC2369-68EF-4544-D73C-4DDAA8277FFD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0" name="Freeform: Shape 76">
              <a:extLst>
                <a:ext uri="{FF2B5EF4-FFF2-40B4-BE49-F238E27FC236}">
                  <a16:creationId xmlns:a16="http://schemas.microsoft.com/office/drawing/2014/main" id="{D1F30BDD-B520-9B5D-B18B-6FAFADC3D964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1" name="Freeform: Shape 77">
              <a:extLst>
                <a:ext uri="{FF2B5EF4-FFF2-40B4-BE49-F238E27FC236}">
                  <a16:creationId xmlns:a16="http://schemas.microsoft.com/office/drawing/2014/main" id="{E997A2FF-CE4B-40BE-9756-9BAE07D84F9B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2" name="Freeform: Shape 78">
              <a:extLst>
                <a:ext uri="{FF2B5EF4-FFF2-40B4-BE49-F238E27FC236}">
                  <a16:creationId xmlns:a16="http://schemas.microsoft.com/office/drawing/2014/main" id="{A2B6E240-3F84-886B-4CDD-AD310BF84EAD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3" name="Freeform: Shape 79">
              <a:extLst>
                <a:ext uri="{FF2B5EF4-FFF2-40B4-BE49-F238E27FC236}">
                  <a16:creationId xmlns:a16="http://schemas.microsoft.com/office/drawing/2014/main" id="{9D00475B-AFA4-C8E7-E054-FFE5DF99DE76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" name="Freeform: Shape 80">
              <a:extLst>
                <a:ext uri="{FF2B5EF4-FFF2-40B4-BE49-F238E27FC236}">
                  <a16:creationId xmlns:a16="http://schemas.microsoft.com/office/drawing/2014/main" id="{C9784F11-D6C4-7797-4572-31C608389129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" name="Freeform: Shape 81">
              <a:extLst>
                <a:ext uri="{FF2B5EF4-FFF2-40B4-BE49-F238E27FC236}">
                  <a16:creationId xmlns:a16="http://schemas.microsoft.com/office/drawing/2014/main" id="{7163AEF6-C346-ABBD-E3BE-BA071956B065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6" name="Freeform: Shape 82">
              <a:extLst>
                <a:ext uri="{FF2B5EF4-FFF2-40B4-BE49-F238E27FC236}">
                  <a16:creationId xmlns:a16="http://schemas.microsoft.com/office/drawing/2014/main" id="{4C1E182C-2571-C0A1-195A-09B6805C639E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7" name="Freeform: Shape 83">
              <a:extLst>
                <a:ext uri="{FF2B5EF4-FFF2-40B4-BE49-F238E27FC236}">
                  <a16:creationId xmlns:a16="http://schemas.microsoft.com/office/drawing/2014/main" id="{A09D0A1E-F3D3-4EDA-A958-66F385C229E5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8" name="Freeform: Shape 84">
              <a:extLst>
                <a:ext uri="{FF2B5EF4-FFF2-40B4-BE49-F238E27FC236}">
                  <a16:creationId xmlns:a16="http://schemas.microsoft.com/office/drawing/2014/main" id="{2EADAFE0-CE70-3272-F177-111E345B1D5F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9" name="Freeform: Shape 85">
              <a:extLst>
                <a:ext uri="{FF2B5EF4-FFF2-40B4-BE49-F238E27FC236}">
                  <a16:creationId xmlns:a16="http://schemas.microsoft.com/office/drawing/2014/main" id="{A38C3561-4BB0-06F1-16C8-116543B8FE22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0" name="Freeform: Shape 86">
              <a:extLst>
                <a:ext uri="{FF2B5EF4-FFF2-40B4-BE49-F238E27FC236}">
                  <a16:creationId xmlns:a16="http://schemas.microsoft.com/office/drawing/2014/main" id="{9402A10F-1610-EA76-AE7A-792DEE0C670B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1" name="Freeform: Shape 87">
              <a:extLst>
                <a:ext uri="{FF2B5EF4-FFF2-40B4-BE49-F238E27FC236}">
                  <a16:creationId xmlns:a16="http://schemas.microsoft.com/office/drawing/2014/main" id="{F05474CD-57B5-7B0B-430C-0B77DA372F45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2" name="Freeform: Shape 88">
              <a:extLst>
                <a:ext uri="{FF2B5EF4-FFF2-40B4-BE49-F238E27FC236}">
                  <a16:creationId xmlns:a16="http://schemas.microsoft.com/office/drawing/2014/main" id="{BDC96CDA-7F07-B2C9-5DA9-1BD49CF4F80E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3" name="Freeform: Shape 89">
              <a:extLst>
                <a:ext uri="{FF2B5EF4-FFF2-40B4-BE49-F238E27FC236}">
                  <a16:creationId xmlns:a16="http://schemas.microsoft.com/office/drawing/2014/main" id="{990BD212-EA36-6D25-30DD-20D38B42C1F3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4" name="Freeform: Shape 90">
              <a:extLst>
                <a:ext uri="{FF2B5EF4-FFF2-40B4-BE49-F238E27FC236}">
                  <a16:creationId xmlns:a16="http://schemas.microsoft.com/office/drawing/2014/main" id="{F395A1C6-3F8A-2A6B-24D8-630016CA41ED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5" name="Freeform: Shape 91">
              <a:extLst>
                <a:ext uri="{FF2B5EF4-FFF2-40B4-BE49-F238E27FC236}">
                  <a16:creationId xmlns:a16="http://schemas.microsoft.com/office/drawing/2014/main" id="{E390241E-8C1E-9EF9-863E-6A42242913E6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6" name="Freeform: Shape 92">
              <a:extLst>
                <a:ext uri="{FF2B5EF4-FFF2-40B4-BE49-F238E27FC236}">
                  <a16:creationId xmlns:a16="http://schemas.microsoft.com/office/drawing/2014/main" id="{F3CC0A30-8351-4C98-5A0A-A87C59D781A4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7" name="Freeform: Shape 93">
              <a:extLst>
                <a:ext uri="{FF2B5EF4-FFF2-40B4-BE49-F238E27FC236}">
                  <a16:creationId xmlns:a16="http://schemas.microsoft.com/office/drawing/2014/main" id="{B1FD3E3A-995B-5335-C94B-5BBD52AAD038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8" name="Freeform: Shape 94">
              <a:extLst>
                <a:ext uri="{FF2B5EF4-FFF2-40B4-BE49-F238E27FC236}">
                  <a16:creationId xmlns:a16="http://schemas.microsoft.com/office/drawing/2014/main" id="{6D884214-CADE-E9E8-7EBB-AD9EA8205ECC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9" name="Freeform: Shape 95">
              <a:extLst>
                <a:ext uri="{FF2B5EF4-FFF2-40B4-BE49-F238E27FC236}">
                  <a16:creationId xmlns:a16="http://schemas.microsoft.com/office/drawing/2014/main" id="{7001AA20-0FB9-3E59-2C13-68CFEB63FF0A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50" name="Freeform: Shape 96">
              <a:extLst>
                <a:ext uri="{FF2B5EF4-FFF2-40B4-BE49-F238E27FC236}">
                  <a16:creationId xmlns:a16="http://schemas.microsoft.com/office/drawing/2014/main" id="{0B055B71-9080-62F8-DDEF-05FC3C3AF535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5E76766-E6F1-9BDC-90D6-5DDA87FAA6B5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360ED82-73BF-572D-8249-42C7EAB989DE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4010D7-A4D0-B7B3-A7F0-ADFC601A0DF2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AF3DB34-6F53-DC66-DD38-4FC0CA044549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AF0A684-C510-1FAC-FBE4-0B96A84AF717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BF92786-635F-3978-073F-F114CF356704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1D4FC4-ABFC-703A-2ED7-4D5C438B5A97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5C24278-582F-2870-0438-CA3CB0B139A8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EDFD6CF-9942-06B0-8F59-8E5B3284A6AF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5262545-5B6C-A771-B4DA-ACFBE3236829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B9B940A-5927-E739-3611-61DA3375811B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C849113-605B-F3DA-E173-281AC8280A12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CDFC5C8-F98A-D081-8EF4-955E04E0AF34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7B1670F-FC44-661A-1162-E11EB84CD3FB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98B1418-E134-314C-3F80-57558A108CF2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56FE22-E476-387F-51C6-2C3ECFF12B9E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E3626EA-72F9-D117-FC8E-2C4B290D9903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71F10BE-65F9-FA45-8FED-61F63DCE140D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103E583-6ADC-FDD2-D7FE-C3D8144340F5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450D1BB-2FEB-748A-8B85-369DF66F1412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16037A9-466B-CD2D-007E-BE83B10BD83A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BA0A609-D369-0EA5-BBF6-9A747BCD68AA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B4BBC03-D655-703E-11A8-2BCF28AAED8C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684BEC-43CE-A48E-AE76-E14D5030960C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B14B62-0408-790C-7987-A094F71DEBFB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9E9ED69-034C-427D-CE50-D42D91D81E10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AD91689-FF82-C974-4DB8-DBD32B49B950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1776815-911C-CEEB-AEFF-99733D3AA8E5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8A50A73-AE29-C0F3-D459-44636AD26EE4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9F4810E-2F78-D3AB-8712-A71710010F84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63D516C-8A1D-5C0D-0C3B-F8D696ECD154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AD17F0F-5E2C-EDAB-9E86-8EBB04755668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99FEAE6-2345-2206-E336-675EB4588455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3CF941D-4F37-EBC6-5854-F5B9EF02AB7E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E63E3E3-7041-EBA7-3942-B4FC2DB7450A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68E7D5A-96C2-BD55-8D55-F27CEDADF061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5DF25BB-38E5-D9E1-5F2A-CDD5B2F6F510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5403A6-13D0-5897-02C5-05A9595BE158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2984302-BDC4-1FCC-57F9-838A4BE99CF8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6632348-38EB-0F91-820E-D158D42B5B78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E6EE9006-9537-518C-97FF-046FE1238245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B833350-D606-1EBC-F1FC-3A9BB35FC99F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2249093-A4A5-F64A-FF99-B3F52AB459F7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C5D1C4F-FC18-9722-8BF2-3FA8FD57D96A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main body box">
              <a:extLst>
                <a:ext uri="{FF2B5EF4-FFF2-40B4-BE49-F238E27FC236}">
                  <a16:creationId xmlns:a16="http://schemas.microsoft.com/office/drawing/2014/main" id="{01A00ABC-6BB8-8486-683A-06BD49F14F87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20B04C9-EB26-A43C-9EEE-F4E7A573D8CC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C361B652-9F3D-9F6D-0BF0-9649B79F9E5D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grpSp>
        <p:nvGrpSpPr>
          <p:cNvPr id="230" name="LegendBoxes" hidden="1">
            <a:extLst>
              <a:ext uri="{FF2B5EF4-FFF2-40B4-BE49-F238E27FC236}">
                <a16:creationId xmlns:a16="http://schemas.microsoft.com/office/drawing/2014/main" id="{DA140FE2-CADF-EA30-ED30-29A72CACED0B}"/>
              </a:ext>
            </a:extLst>
          </p:cNvPr>
          <p:cNvGrpSpPr/>
          <p:nvPr userDrawn="1"/>
        </p:nvGrpSpPr>
        <p:grpSpPr>
          <a:xfrm>
            <a:off x="10554770" y="4322824"/>
            <a:ext cx="984864" cy="1717282"/>
            <a:chOff x="9585951" y="2980105"/>
            <a:chExt cx="984864" cy="1717282"/>
          </a:xfrm>
        </p:grpSpPr>
        <p:sp>
          <p:nvSpPr>
            <p:cNvPr id="231" name="RectangleLegend1">
              <a:extLst>
                <a:ext uri="{FF2B5EF4-FFF2-40B4-BE49-F238E27FC236}">
                  <a16:creationId xmlns:a16="http://schemas.microsoft.com/office/drawing/2014/main" id="{3D56CF41-9C15-7367-27AC-93B05F2BE373}"/>
                </a:ext>
              </a:extLst>
            </p:cNvPr>
            <p:cNvSpPr/>
            <p:nvPr/>
          </p:nvSpPr>
          <p:spPr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32" name="RectangleLegend2">
              <a:extLst>
                <a:ext uri="{FF2B5EF4-FFF2-40B4-BE49-F238E27FC236}">
                  <a16:creationId xmlns:a16="http://schemas.microsoft.com/office/drawing/2014/main" id="{49AD417F-308C-5992-8823-94BFE60BD4A2}"/>
                </a:ext>
              </a:extLst>
            </p:cNvPr>
            <p:cNvSpPr/>
            <p:nvPr/>
          </p:nvSpPr>
          <p:spPr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33" name="RectangleLegend3">
              <a:extLst>
                <a:ext uri="{FF2B5EF4-FFF2-40B4-BE49-F238E27FC236}">
                  <a16:creationId xmlns:a16="http://schemas.microsoft.com/office/drawing/2014/main" id="{47CF24C4-5720-4353-1F3E-A2C7AFBA3F7B}"/>
                </a:ext>
              </a:extLst>
            </p:cNvPr>
            <p:cNvSpPr/>
            <p:nvPr/>
          </p:nvSpPr>
          <p:spPr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34" name="RectangleLegend4">
              <a:extLst>
                <a:ext uri="{FF2B5EF4-FFF2-40B4-BE49-F238E27FC236}">
                  <a16:creationId xmlns:a16="http://schemas.microsoft.com/office/drawing/2014/main" id="{31EB11AC-04F8-B178-5C48-858D6D97C307}"/>
                </a:ext>
              </a:extLst>
            </p:cNvPr>
            <p:cNvSpPr/>
            <p:nvPr/>
          </p:nvSpPr>
          <p:spPr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35" name="RectangleLegend5">
              <a:extLst>
                <a:ext uri="{FF2B5EF4-FFF2-40B4-BE49-F238E27FC236}">
                  <a16:creationId xmlns:a16="http://schemas.microsoft.com/office/drawing/2014/main" id="{31BC1CD9-1007-79AC-39CA-55BA6E254762}"/>
                </a:ext>
              </a:extLst>
            </p:cNvPr>
            <p:cNvSpPr/>
            <p:nvPr/>
          </p:nvSpPr>
          <p:spPr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36" name="Legend1">
              <a:extLst>
                <a:ext uri="{FF2B5EF4-FFF2-40B4-BE49-F238E27FC236}">
                  <a16:creationId xmlns:a16="http://schemas.microsoft.com/office/drawing/2014/main" id="{03A389AE-AEFA-0F10-E5F2-2663AE691519}"/>
                </a:ext>
              </a:extLst>
            </p:cNvPr>
            <p:cNvSpPr txBox="1"/>
            <p:nvPr/>
          </p:nvSpPr>
          <p:spPr>
            <a:xfrm>
              <a:off x="9912097" y="2980105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37" name="Legend2">
              <a:extLst>
                <a:ext uri="{FF2B5EF4-FFF2-40B4-BE49-F238E27FC236}">
                  <a16:creationId xmlns:a16="http://schemas.microsoft.com/office/drawing/2014/main" id="{022A8E04-C1CC-07DD-A0A3-53A43BDF8E43}"/>
                </a:ext>
              </a:extLst>
            </p:cNvPr>
            <p:cNvSpPr txBox="1"/>
            <p:nvPr/>
          </p:nvSpPr>
          <p:spPr>
            <a:xfrm>
              <a:off x="9912097" y="3359603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38" name="Legend3">
              <a:extLst>
                <a:ext uri="{FF2B5EF4-FFF2-40B4-BE49-F238E27FC236}">
                  <a16:creationId xmlns:a16="http://schemas.microsoft.com/office/drawing/2014/main" id="{D0FA2EAB-FEBC-9246-113E-F8975043C349}"/>
                </a:ext>
              </a:extLst>
            </p:cNvPr>
            <p:cNvSpPr txBox="1"/>
            <p:nvPr/>
          </p:nvSpPr>
          <p:spPr>
            <a:xfrm>
              <a:off x="9912097" y="3739101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39" name="Legend4">
              <a:extLst>
                <a:ext uri="{FF2B5EF4-FFF2-40B4-BE49-F238E27FC236}">
                  <a16:creationId xmlns:a16="http://schemas.microsoft.com/office/drawing/2014/main" id="{EB06A4EF-5C6A-1BC9-735A-3D9E405C0C48}"/>
                </a:ext>
              </a:extLst>
            </p:cNvPr>
            <p:cNvSpPr txBox="1"/>
            <p:nvPr/>
          </p:nvSpPr>
          <p:spPr>
            <a:xfrm>
              <a:off x="9912097" y="4110522"/>
              <a:ext cx="65871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40" name="Legend5">
              <a:extLst>
                <a:ext uri="{FF2B5EF4-FFF2-40B4-BE49-F238E27FC236}">
                  <a16:creationId xmlns:a16="http://schemas.microsoft.com/office/drawing/2014/main" id="{E1842B41-D7C0-5BF1-4DA4-FD2A3A0AB9D7}"/>
                </a:ext>
              </a:extLst>
            </p:cNvPr>
            <p:cNvSpPr txBox="1"/>
            <p:nvPr/>
          </p:nvSpPr>
          <p:spPr>
            <a:xfrm>
              <a:off x="9912097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</p:grpSp>
      <p:grpSp>
        <p:nvGrpSpPr>
          <p:cNvPr id="241" name="LegendMoons" hidden="1">
            <a:extLst>
              <a:ext uri="{FF2B5EF4-FFF2-40B4-BE49-F238E27FC236}">
                <a16:creationId xmlns:a16="http://schemas.microsoft.com/office/drawing/2014/main" id="{120D6298-48BC-FD1F-2FF4-80415E1C0960}"/>
              </a:ext>
            </a:extLst>
          </p:cNvPr>
          <p:cNvGrpSpPr/>
          <p:nvPr userDrawn="1"/>
        </p:nvGrpSpPr>
        <p:grpSpPr>
          <a:xfrm>
            <a:off x="7723680" y="1702457"/>
            <a:ext cx="1023616" cy="1731859"/>
            <a:chOff x="7723680" y="1702457"/>
            <a:chExt cx="1023616" cy="1731859"/>
          </a:xfrm>
        </p:grpSpPr>
        <p:sp>
          <p:nvSpPr>
            <p:cNvPr id="242" name="Legend1">
              <a:extLst>
                <a:ext uri="{FF2B5EF4-FFF2-40B4-BE49-F238E27FC236}">
                  <a16:creationId xmlns:a16="http://schemas.microsoft.com/office/drawing/2014/main" id="{D4645ED9-4C1A-B150-D4AD-3859909EDF9D}"/>
                </a:ext>
              </a:extLst>
            </p:cNvPr>
            <p:cNvSpPr txBox="1"/>
            <p:nvPr/>
          </p:nvSpPr>
          <p:spPr>
            <a:xfrm>
              <a:off x="8076312" y="1709816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43" name="Legend2">
              <a:extLst>
                <a:ext uri="{FF2B5EF4-FFF2-40B4-BE49-F238E27FC236}">
                  <a16:creationId xmlns:a16="http://schemas.microsoft.com/office/drawing/2014/main" id="{B097AA46-31C7-DF4F-BA04-ECE0B2DA47CE}"/>
                </a:ext>
              </a:extLst>
            </p:cNvPr>
            <p:cNvSpPr txBox="1"/>
            <p:nvPr/>
          </p:nvSpPr>
          <p:spPr>
            <a:xfrm>
              <a:off x="8076312" y="2085275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44" name="Legend3">
              <a:extLst>
                <a:ext uri="{FF2B5EF4-FFF2-40B4-BE49-F238E27FC236}">
                  <a16:creationId xmlns:a16="http://schemas.microsoft.com/office/drawing/2014/main" id="{1B6E5ECB-7D44-C964-9F92-8F17281991DB}"/>
                </a:ext>
              </a:extLst>
            </p:cNvPr>
            <p:cNvSpPr txBox="1"/>
            <p:nvPr/>
          </p:nvSpPr>
          <p:spPr>
            <a:xfrm>
              <a:off x="8076312" y="246073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45" name="Legend4">
              <a:extLst>
                <a:ext uri="{FF2B5EF4-FFF2-40B4-BE49-F238E27FC236}">
                  <a16:creationId xmlns:a16="http://schemas.microsoft.com/office/drawing/2014/main" id="{750BF540-29C6-64FF-4671-ACC833E4A778}"/>
                </a:ext>
              </a:extLst>
            </p:cNvPr>
            <p:cNvSpPr txBox="1"/>
            <p:nvPr/>
          </p:nvSpPr>
          <p:spPr>
            <a:xfrm>
              <a:off x="8076312" y="2836193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46" name="Legend5">
              <a:extLst>
                <a:ext uri="{FF2B5EF4-FFF2-40B4-BE49-F238E27FC236}">
                  <a16:creationId xmlns:a16="http://schemas.microsoft.com/office/drawing/2014/main" id="{4AC683E1-DB66-07EC-9E5B-FE2323B40A20}"/>
                </a:ext>
              </a:extLst>
            </p:cNvPr>
            <p:cNvSpPr txBox="1"/>
            <p:nvPr/>
          </p:nvSpPr>
          <p:spPr>
            <a:xfrm>
              <a:off x="8076312" y="3211654"/>
              <a:ext cx="670984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grpSp>
          <p:nvGrpSpPr>
            <p:cNvPr id="247" name="MoonLegend1">
              <a:extLst>
                <a:ext uri="{FF2B5EF4-FFF2-40B4-BE49-F238E27FC236}">
                  <a16:creationId xmlns:a16="http://schemas.microsoft.com/office/drawing/2014/main" id="{FAA7541F-C866-D60B-770F-A59B3332E829}"/>
                </a:ext>
              </a:extLst>
            </p:cNvPr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F9765154-4172-6B57-824F-E3282EB25545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1" name="Arc 260" hidden="1">
                <a:extLst>
                  <a:ext uri="{FF2B5EF4-FFF2-40B4-BE49-F238E27FC236}">
                    <a16:creationId xmlns:a16="http://schemas.microsoft.com/office/drawing/2014/main" id="{3080280D-10CE-12FB-C043-DAF18B92224E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MoonLegend2">
              <a:extLst>
                <a:ext uri="{FF2B5EF4-FFF2-40B4-BE49-F238E27FC236}">
                  <a16:creationId xmlns:a16="http://schemas.microsoft.com/office/drawing/2014/main" id="{35BFD9DA-1144-8DA1-53C3-E01D5FCE9607}"/>
                </a:ext>
              </a:extLst>
            </p:cNvPr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7F3A3989-BFC1-FB0C-B737-5372F8E5251A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Arc 258">
                <a:extLst>
                  <a:ext uri="{FF2B5EF4-FFF2-40B4-BE49-F238E27FC236}">
                    <a16:creationId xmlns:a16="http://schemas.microsoft.com/office/drawing/2014/main" id="{89CD9953-848A-D82D-7E93-D7FB686C0FE9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" name="MoonLegend3">
              <a:extLst>
                <a:ext uri="{FF2B5EF4-FFF2-40B4-BE49-F238E27FC236}">
                  <a16:creationId xmlns:a16="http://schemas.microsoft.com/office/drawing/2014/main" id="{3A6C7557-E615-FD87-E58D-14658FF5B2FF}"/>
                </a:ext>
              </a:extLst>
            </p:cNvPr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9CC9BBC-BBEE-3499-50C2-103A049A2E39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Arc 256">
                <a:extLst>
                  <a:ext uri="{FF2B5EF4-FFF2-40B4-BE49-F238E27FC236}">
                    <a16:creationId xmlns:a16="http://schemas.microsoft.com/office/drawing/2014/main" id="{CA9D0D66-B926-6711-C9CD-CC26CC428752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0" name="MoonLegend4">
              <a:extLst>
                <a:ext uri="{FF2B5EF4-FFF2-40B4-BE49-F238E27FC236}">
                  <a16:creationId xmlns:a16="http://schemas.microsoft.com/office/drawing/2014/main" id="{5145DF82-5284-5B87-E8ED-35DFDE527B9C}"/>
                </a:ext>
              </a:extLst>
            </p:cNvPr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90C635A4-3E20-0EB8-7815-407711BC5F28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Arc 254">
                <a:extLst>
                  <a:ext uri="{FF2B5EF4-FFF2-40B4-BE49-F238E27FC236}">
                    <a16:creationId xmlns:a16="http://schemas.microsoft.com/office/drawing/2014/main" id="{C65316C1-EDCB-E2BE-4D89-1E1468DE7420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MoonLegend5">
              <a:extLst>
                <a:ext uri="{FF2B5EF4-FFF2-40B4-BE49-F238E27FC236}">
                  <a16:creationId xmlns:a16="http://schemas.microsoft.com/office/drawing/2014/main" id="{D8358732-CCB1-2629-A827-5C53E0761679}"/>
                </a:ext>
              </a:extLst>
            </p:cNvPr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232D143-C395-53AC-A2AC-DABF2AC778C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Arc 252">
                <a:extLst>
                  <a:ext uri="{FF2B5EF4-FFF2-40B4-BE49-F238E27FC236}">
                    <a16:creationId xmlns:a16="http://schemas.microsoft.com/office/drawing/2014/main" id="{58A1EC73-211C-38DE-8D39-329285214178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2" name="Sticker" hidden="1">
            <a:extLst>
              <a:ext uri="{FF2B5EF4-FFF2-40B4-BE49-F238E27FC236}">
                <a16:creationId xmlns:a16="http://schemas.microsoft.com/office/drawing/2014/main" id="{F81F59CB-FAF1-7482-9956-93A229A62604}"/>
              </a:ext>
            </a:extLst>
          </p:cNvPr>
          <p:cNvGrpSpPr>
            <a:grpSpLocks noChangeAspect="1"/>
          </p:cNvGrpSpPr>
          <p:nvPr userDrawn="1"/>
        </p:nvGrpSpPr>
        <p:grpSpPr bwMode="gray">
          <a:xfrm>
            <a:off x="558192" y="1289273"/>
            <a:ext cx="429605" cy="156997"/>
            <a:chOff x="8456447" y="272180"/>
            <a:chExt cx="322188" cy="156966"/>
          </a:xfrm>
        </p:grpSpPr>
        <p:sp>
          <p:nvSpPr>
            <p:cNvPr id="263" name="StickerRectangle">
              <a:extLst>
                <a:ext uri="{FF2B5EF4-FFF2-40B4-BE49-F238E27FC236}">
                  <a16:creationId xmlns:a16="http://schemas.microsoft.com/office/drawing/2014/main" id="{F6DD3CC4-22D7-BCE3-3B82-D4E3B323D11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algn="l" defTabSz="1193860">
                <a:buClr>
                  <a:schemeClr val="tx2"/>
                </a:buClr>
              </a:pPr>
              <a:r>
                <a:rPr lang="en-US" sz="900" b="1" spc="50">
                  <a:ln w="3175">
                    <a:noFill/>
                  </a:ln>
                  <a:solidFill>
                    <a:schemeClr val="tx1"/>
                  </a:solidFill>
                </a:rPr>
                <a:t>Sticker</a:t>
              </a:r>
              <a:endParaRPr lang="en-US" sz="800" baseline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cxnSp>
          <p:nvCxnSpPr>
            <p:cNvPr id="264" name="StickerUnderline">
              <a:extLst>
                <a:ext uri="{FF2B5EF4-FFF2-40B4-BE49-F238E27FC236}">
                  <a16:creationId xmlns:a16="http://schemas.microsoft.com/office/drawing/2014/main" id="{17F0D568-CBF6-38D2-E739-A80F43FC58B7}"/>
                </a:ext>
              </a:extLst>
            </p:cNvPr>
            <p:cNvCxnSpPr>
              <a:cxnSpLocks noChangeShapeType="1"/>
              <a:stCxn id="170" idx="4"/>
              <a:endCxn id="170" idx="6"/>
            </p:cNvCxnSpPr>
            <p:nvPr/>
          </p:nvCxnSpPr>
          <p:spPr bwMode="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5" name="LegendLines" hidden="1">
            <a:extLst>
              <a:ext uri="{FF2B5EF4-FFF2-40B4-BE49-F238E27FC236}">
                <a16:creationId xmlns:a16="http://schemas.microsoft.com/office/drawing/2014/main" id="{7827F435-FBA6-6CE0-6262-3D474F3659C9}"/>
              </a:ext>
            </a:extLst>
          </p:cNvPr>
          <p:cNvGrpSpPr/>
          <p:nvPr userDrawn="1"/>
        </p:nvGrpSpPr>
        <p:grpSpPr>
          <a:xfrm>
            <a:off x="10367929" y="3301675"/>
            <a:ext cx="1269335" cy="958286"/>
            <a:chOff x="4372690" y="3739101"/>
            <a:chExt cx="1269335" cy="958286"/>
          </a:xfrm>
        </p:grpSpPr>
        <p:sp>
          <p:nvSpPr>
            <p:cNvPr id="266" name="Legend1">
              <a:extLst>
                <a:ext uri="{FF2B5EF4-FFF2-40B4-BE49-F238E27FC236}">
                  <a16:creationId xmlns:a16="http://schemas.microsoft.com/office/drawing/2014/main" id="{413AFE2D-DA8A-BA3D-AA68-53A103C919FE}"/>
                </a:ext>
              </a:extLst>
            </p:cNvPr>
            <p:cNvSpPr txBox="1"/>
            <p:nvPr/>
          </p:nvSpPr>
          <p:spPr>
            <a:xfrm>
              <a:off x="4988914" y="3739101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67" name="Legend2">
              <a:extLst>
                <a:ext uri="{FF2B5EF4-FFF2-40B4-BE49-F238E27FC236}">
                  <a16:creationId xmlns:a16="http://schemas.microsoft.com/office/drawing/2014/main" id="{BFCBBCF3-D27F-22D7-1551-931062077379}"/>
                </a:ext>
              </a:extLst>
            </p:cNvPr>
            <p:cNvSpPr txBox="1"/>
            <p:nvPr/>
          </p:nvSpPr>
          <p:spPr>
            <a:xfrm>
              <a:off x="4988914" y="4110522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68" name="Legend3">
              <a:extLst>
                <a:ext uri="{FF2B5EF4-FFF2-40B4-BE49-F238E27FC236}">
                  <a16:creationId xmlns:a16="http://schemas.microsoft.com/office/drawing/2014/main" id="{06CB055B-730A-79A2-F1CC-3B43FE3D67C4}"/>
                </a:ext>
              </a:extLst>
            </p:cNvPr>
            <p:cNvSpPr txBox="1"/>
            <p:nvPr/>
          </p:nvSpPr>
          <p:spPr>
            <a:xfrm>
              <a:off x="4988914" y="4481943"/>
              <a:ext cx="653111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/>
                <a:t>Legend</a:t>
              </a:r>
            </a:p>
          </p:txBody>
        </p:sp>
        <p:sp>
          <p:nvSpPr>
            <p:cNvPr id="269" name="LineLegend3">
              <a:extLst>
                <a:ext uri="{FF2B5EF4-FFF2-40B4-BE49-F238E27FC236}">
                  <a16:creationId xmlns:a16="http://schemas.microsoft.com/office/drawing/2014/main" id="{7D950EF6-0D3F-D6B9-4B9A-9D16BF6AC69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>
                <a:latin typeface="+mn-lt"/>
                <a:ea typeface="+mn-ea"/>
              </a:endParaRPr>
            </a:p>
          </p:txBody>
        </p:sp>
        <p:sp>
          <p:nvSpPr>
            <p:cNvPr id="270" name="LineLegend2">
              <a:extLst>
                <a:ext uri="{FF2B5EF4-FFF2-40B4-BE49-F238E27FC236}">
                  <a16:creationId xmlns:a16="http://schemas.microsoft.com/office/drawing/2014/main" id="{0E7CFBF9-5813-EB1F-AFB1-2518F639E54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>
                <a:latin typeface="+mn-lt"/>
                <a:ea typeface="+mn-ea"/>
              </a:endParaRPr>
            </a:p>
          </p:txBody>
        </p:sp>
        <p:sp>
          <p:nvSpPr>
            <p:cNvPr id="271" name="LineLegend1">
              <a:extLst>
                <a:ext uri="{FF2B5EF4-FFF2-40B4-BE49-F238E27FC236}">
                  <a16:creationId xmlns:a16="http://schemas.microsoft.com/office/drawing/2014/main" id="{9A8DE68D-EA14-C456-25AC-B97678DE181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baseline="0">
                <a:latin typeface="+mn-lt"/>
                <a:ea typeface="+mn-ea"/>
              </a:endParaRPr>
            </a:p>
          </p:txBody>
        </p:sp>
      </p:grpSp>
      <p:sp>
        <p:nvSpPr>
          <p:cNvPr id="272" name="Slide Number">
            <a:extLst>
              <a:ext uri="{FF2B5EF4-FFF2-40B4-BE49-F238E27FC236}">
                <a16:creationId xmlns:a16="http://schemas.microsoft.com/office/drawing/2014/main" id="{7A4B5D23-73AB-C752-5924-7011E3EB5A9D}"/>
              </a:ext>
            </a:extLst>
          </p:cNvPr>
          <p:cNvSpPr>
            <a:spLocks noChangeArrowheads="1"/>
          </p:cNvSpPr>
          <p:nvPr userDrawn="1">
            <p:custDataLst>
              <p:tags r:id="rId19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69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97" r:id="rId2"/>
    <p:sldLayoutId id="2147484207" r:id="rId3"/>
    <p:sldLayoutId id="2147484242" r:id="rId4"/>
    <p:sldLayoutId id="2147484243" r:id="rId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500" b="1" kern="1200" spc="0" baseline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1593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—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74295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136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  <p15:guide id="9" orient="horz" pos="134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26" Type="http://schemas.openxmlformats.org/officeDocument/2006/relationships/notesSlide" Target="../notesSlides/notesSlide14.xml"/><Relationship Id="rId3" Type="http://schemas.openxmlformats.org/officeDocument/2006/relationships/tags" Target="../tags/tag62.xml"/><Relationship Id="rId21" Type="http://schemas.openxmlformats.org/officeDocument/2006/relationships/tags" Target="../tags/tag80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tags" Target="../tags/tag83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tags" Target="../tags/tag82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tags" Target="../tags/tag81.xml"/><Relationship Id="rId27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820D41-4F1E-1748-AF4D-1A4B4856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202x strategy: [insert title/name of strategy, if applicable]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F1688-71D2-34ED-07CB-E7711F6229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309;p6">
            <a:extLst>
              <a:ext uri="{FF2B5EF4-FFF2-40B4-BE49-F238E27FC236}">
                <a16:creationId xmlns:a16="http://schemas.microsoft.com/office/drawing/2014/main" id="{6C710809-E71E-4F41-BC1E-211CE36B540B}"/>
              </a:ext>
            </a:extLst>
          </p:cNvPr>
          <p:cNvSpPr/>
          <p:nvPr/>
        </p:nvSpPr>
        <p:spPr>
          <a:xfrm>
            <a:off x="985571" y="1390551"/>
            <a:ext cx="10137781" cy="81121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18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[Insert purpose and/or vision]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Google Shape;310;p6">
            <a:extLst>
              <a:ext uri="{FF2B5EF4-FFF2-40B4-BE49-F238E27FC236}">
                <a16:creationId xmlns:a16="http://schemas.microsoft.com/office/drawing/2014/main" id="{D441FF6D-61CD-6947-BDF1-886884436844}"/>
              </a:ext>
            </a:extLst>
          </p:cNvPr>
          <p:cNvSpPr/>
          <p:nvPr/>
        </p:nvSpPr>
        <p:spPr>
          <a:xfrm>
            <a:off x="985571" y="2329188"/>
            <a:ext cx="3312000" cy="73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[Insert strategic objective #1]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Google Shape;313;p6">
            <a:extLst>
              <a:ext uri="{FF2B5EF4-FFF2-40B4-BE49-F238E27FC236}">
                <a16:creationId xmlns:a16="http://schemas.microsoft.com/office/drawing/2014/main" id="{7B0B4401-BB1C-F448-8369-934ADC05C474}"/>
              </a:ext>
            </a:extLst>
          </p:cNvPr>
          <p:cNvSpPr/>
          <p:nvPr/>
        </p:nvSpPr>
        <p:spPr>
          <a:xfrm>
            <a:off x="985571" y="3193946"/>
            <a:ext cx="1003479" cy="1260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[Insert strategic initiative]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14;p6">
            <a:extLst>
              <a:ext uri="{FF2B5EF4-FFF2-40B4-BE49-F238E27FC236}">
                <a16:creationId xmlns:a16="http://schemas.microsoft.com/office/drawing/2014/main" id="{E99CACA7-8133-464C-BC9B-2D102817BC3D}"/>
              </a:ext>
            </a:extLst>
          </p:cNvPr>
          <p:cNvSpPr/>
          <p:nvPr/>
        </p:nvSpPr>
        <p:spPr>
          <a:xfrm>
            <a:off x="2139832" y="3193946"/>
            <a:ext cx="1003479" cy="1260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[Insert strategic initiative]</a:t>
            </a:r>
          </a:p>
        </p:txBody>
      </p:sp>
      <p:sp>
        <p:nvSpPr>
          <p:cNvPr id="15" name="Google Shape;315;p6">
            <a:extLst>
              <a:ext uri="{FF2B5EF4-FFF2-40B4-BE49-F238E27FC236}">
                <a16:creationId xmlns:a16="http://schemas.microsoft.com/office/drawing/2014/main" id="{AE6A5490-55E6-2144-86C1-903F8B9A89ED}"/>
              </a:ext>
            </a:extLst>
          </p:cNvPr>
          <p:cNvSpPr/>
          <p:nvPr/>
        </p:nvSpPr>
        <p:spPr>
          <a:xfrm>
            <a:off x="3294092" y="3193946"/>
            <a:ext cx="1003479" cy="1260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[Insert strategic initiative]</a:t>
            </a:r>
          </a:p>
        </p:txBody>
      </p:sp>
      <p:sp>
        <p:nvSpPr>
          <p:cNvPr id="17" name="Google Shape;317;p6">
            <a:extLst>
              <a:ext uri="{FF2B5EF4-FFF2-40B4-BE49-F238E27FC236}">
                <a16:creationId xmlns:a16="http://schemas.microsoft.com/office/drawing/2014/main" id="{665F0712-BC21-B44C-89FF-AC1BB028856D}"/>
              </a:ext>
            </a:extLst>
          </p:cNvPr>
          <p:cNvSpPr/>
          <p:nvPr/>
        </p:nvSpPr>
        <p:spPr>
          <a:xfrm>
            <a:off x="985581" y="4581122"/>
            <a:ext cx="10137781" cy="392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[Insert key enabler(s)]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318;p6">
            <a:extLst>
              <a:ext uri="{FF2B5EF4-FFF2-40B4-BE49-F238E27FC236}">
                <a16:creationId xmlns:a16="http://schemas.microsoft.com/office/drawing/2014/main" id="{8BF3D183-A5A6-E640-B197-AE626EA5FE2D}"/>
              </a:ext>
            </a:extLst>
          </p:cNvPr>
          <p:cNvSpPr/>
          <p:nvPr/>
        </p:nvSpPr>
        <p:spPr>
          <a:xfrm>
            <a:off x="985581" y="5036754"/>
            <a:ext cx="10137781" cy="392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[Insert key enabler(s)]</a:t>
            </a:r>
          </a:p>
        </p:txBody>
      </p:sp>
      <p:sp>
        <p:nvSpPr>
          <p:cNvPr id="19" name="Google Shape;319;p6">
            <a:extLst>
              <a:ext uri="{FF2B5EF4-FFF2-40B4-BE49-F238E27FC236}">
                <a16:creationId xmlns:a16="http://schemas.microsoft.com/office/drawing/2014/main" id="{EAE31164-0C65-8143-A790-6386E55CD844}"/>
              </a:ext>
            </a:extLst>
          </p:cNvPr>
          <p:cNvSpPr/>
          <p:nvPr/>
        </p:nvSpPr>
        <p:spPr>
          <a:xfrm>
            <a:off x="985581" y="5555931"/>
            <a:ext cx="10137781" cy="7386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[Insert description of other foundational elements, e.g., culture or people]</a:t>
            </a:r>
            <a:endParaRPr lang="en-US" dirty="0"/>
          </a:p>
        </p:txBody>
      </p:sp>
      <p:sp>
        <p:nvSpPr>
          <p:cNvPr id="27" name="Google Shape;310;p6">
            <a:extLst>
              <a:ext uri="{FF2B5EF4-FFF2-40B4-BE49-F238E27FC236}">
                <a16:creationId xmlns:a16="http://schemas.microsoft.com/office/drawing/2014/main" id="{C806A550-0D25-6B4D-A70A-AB622A325A85}"/>
              </a:ext>
            </a:extLst>
          </p:cNvPr>
          <p:cNvSpPr/>
          <p:nvPr/>
        </p:nvSpPr>
        <p:spPr>
          <a:xfrm>
            <a:off x="4398471" y="2329188"/>
            <a:ext cx="3312000" cy="73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[Insert strategic objective #2]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Google Shape;310;p6">
            <a:extLst>
              <a:ext uri="{FF2B5EF4-FFF2-40B4-BE49-F238E27FC236}">
                <a16:creationId xmlns:a16="http://schemas.microsoft.com/office/drawing/2014/main" id="{7763431B-435D-9E46-9272-7721175CBD98}"/>
              </a:ext>
            </a:extLst>
          </p:cNvPr>
          <p:cNvSpPr/>
          <p:nvPr/>
        </p:nvSpPr>
        <p:spPr>
          <a:xfrm>
            <a:off x="7811371" y="2329188"/>
            <a:ext cx="3312000" cy="73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[Insert strategic objective #3]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Google Shape;313;p6">
            <a:extLst>
              <a:ext uri="{FF2B5EF4-FFF2-40B4-BE49-F238E27FC236}">
                <a16:creationId xmlns:a16="http://schemas.microsoft.com/office/drawing/2014/main" id="{62D41472-1E99-EC4D-AE1E-684C214C69D8}"/>
              </a:ext>
            </a:extLst>
          </p:cNvPr>
          <p:cNvSpPr/>
          <p:nvPr/>
        </p:nvSpPr>
        <p:spPr>
          <a:xfrm>
            <a:off x="4403738" y="3193946"/>
            <a:ext cx="1003479" cy="1260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[Insert strategic initiative]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Google Shape;314;p6">
            <a:extLst>
              <a:ext uri="{FF2B5EF4-FFF2-40B4-BE49-F238E27FC236}">
                <a16:creationId xmlns:a16="http://schemas.microsoft.com/office/drawing/2014/main" id="{85FA4EFE-B86C-F443-99DF-F75AB093DEC7}"/>
              </a:ext>
            </a:extLst>
          </p:cNvPr>
          <p:cNvSpPr/>
          <p:nvPr/>
        </p:nvSpPr>
        <p:spPr>
          <a:xfrm>
            <a:off x="5557999" y="3193946"/>
            <a:ext cx="1003479" cy="1260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[Insert strategic initiative]</a:t>
            </a:r>
          </a:p>
        </p:txBody>
      </p:sp>
      <p:sp>
        <p:nvSpPr>
          <p:cNvPr id="31" name="Google Shape;315;p6">
            <a:extLst>
              <a:ext uri="{FF2B5EF4-FFF2-40B4-BE49-F238E27FC236}">
                <a16:creationId xmlns:a16="http://schemas.microsoft.com/office/drawing/2014/main" id="{CC508E07-B2EF-014B-A8C0-418BCC20656F}"/>
              </a:ext>
            </a:extLst>
          </p:cNvPr>
          <p:cNvSpPr/>
          <p:nvPr/>
        </p:nvSpPr>
        <p:spPr>
          <a:xfrm>
            <a:off x="6712259" y="3193946"/>
            <a:ext cx="1003479" cy="1260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[Insert strategic initiative]</a:t>
            </a:r>
          </a:p>
        </p:txBody>
      </p:sp>
      <p:sp>
        <p:nvSpPr>
          <p:cNvPr id="32" name="Google Shape;313;p6">
            <a:extLst>
              <a:ext uri="{FF2B5EF4-FFF2-40B4-BE49-F238E27FC236}">
                <a16:creationId xmlns:a16="http://schemas.microsoft.com/office/drawing/2014/main" id="{803D2D3B-2B66-8849-B46A-A785935AD93E}"/>
              </a:ext>
            </a:extLst>
          </p:cNvPr>
          <p:cNvSpPr/>
          <p:nvPr/>
        </p:nvSpPr>
        <p:spPr>
          <a:xfrm>
            <a:off x="7811362" y="3193946"/>
            <a:ext cx="1003479" cy="1260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[Insert strategic initiative]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314;p6">
            <a:extLst>
              <a:ext uri="{FF2B5EF4-FFF2-40B4-BE49-F238E27FC236}">
                <a16:creationId xmlns:a16="http://schemas.microsoft.com/office/drawing/2014/main" id="{9F829AD6-AEF0-0D4B-806F-049036D9E34C}"/>
              </a:ext>
            </a:extLst>
          </p:cNvPr>
          <p:cNvSpPr/>
          <p:nvPr/>
        </p:nvSpPr>
        <p:spPr>
          <a:xfrm>
            <a:off x="8965623" y="3193946"/>
            <a:ext cx="1003479" cy="1260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[Insert strategic initiative]</a:t>
            </a:r>
          </a:p>
        </p:txBody>
      </p:sp>
      <p:sp>
        <p:nvSpPr>
          <p:cNvPr id="34" name="Google Shape;315;p6">
            <a:extLst>
              <a:ext uri="{FF2B5EF4-FFF2-40B4-BE49-F238E27FC236}">
                <a16:creationId xmlns:a16="http://schemas.microsoft.com/office/drawing/2014/main" id="{FDB96FD8-A5FF-EF45-8098-DB46BA1E0144}"/>
              </a:ext>
            </a:extLst>
          </p:cNvPr>
          <p:cNvSpPr/>
          <p:nvPr/>
        </p:nvSpPr>
        <p:spPr>
          <a:xfrm>
            <a:off x="10119883" y="3193946"/>
            <a:ext cx="1003479" cy="12600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[Insert strategic initiative]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D64FC3-2A9C-8B4C-80F1-59150BCC6ABE}"/>
              </a:ext>
            </a:extLst>
          </p:cNvPr>
          <p:cNvSpPr/>
          <p:nvPr/>
        </p:nvSpPr>
        <p:spPr>
          <a:xfrm>
            <a:off x="10552670" y="0"/>
            <a:ext cx="1639330" cy="398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Version 1</a:t>
            </a:r>
          </a:p>
        </p:txBody>
      </p:sp>
    </p:spTree>
    <p:extLst>
      <p:ext uri="{BB962C8B-B14F-4D97-AF65-F5344CB8AC3E}">
        <p14:creationId xmlns:p14="http://schemas.microsoft.com/office/powerpoint/2010/main" val="3426362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B0B5D466-F1AB-4848-8B09-E58D05CB4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3587" cy="6857999"/>
          </a:xfrm>
          <a:prstGeom prst="rect">
            <a:avLst/>
          </a:prstGeom>
        </p:spPr>
      </p:pic>
      <p:pic>
        <p:nvPicPr>
          <p:cNvPr id="22" name="Picture 21" descr="A picture containing tree, plant, outdoor, conifer&#10;&#10;Description automatically generated">
            <a:extLst>
              <a:ext uri="{FF2B5EF4-FFF2-40B4-BE49-F238E27FC236}">
                <a16:creationId xmlns:a16="http://schemas.microsoft.com/office/drawing/2014/main" id="{FC99777E-5DD6-1348-8873-5AECD296A3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3800" y="0"/>
            <a:ext cx="4064399" cy="6858000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AFDFE371-9796-2E4C-8FB0-CE4D6254FC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8127601" y="-1"/>
            <a:ext cx="4064399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28EDF21-0448-0542-8EFA-71B5398075C5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8168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tx1">
                  <a:alpha val="6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Google Shape;145;p32">
            <a:extLst>
              <a:ext uri="{FF2B5EF4-FFF2-40B4-BE49-F238E27FC236}">
                <a16:creationId xmlns:a16="http://schemas.microsoft.com/office/drawing/2014/main" id="{A937FD27-4E38-CB4D-883D-557491999A05}"/>
              </a:ext>
            </a:extLst>
          </p:cNvPr>
          <p:cNvSpPr txBox="1"/>
          <p:nvPr/>
        </p:nvSpPr>
        <p:spPr>
          <a:xfrm>
            <a:off x="4777349" y="3265375"/>
            <a:ext cx="2637300" cy="3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1600"/>
              <a:defRPr/>
            </a:pPr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[Insert description or follow-on text to goal</a:t>
            </a:r>
            <a:endParaRPr lang="en-US">
              <a:solidFill>
                <a:schemeClr val="bg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9" name="Google Shape;147;p32">
            <a:extLst>
              <a:ext uri="{FF2B5EF4-FFF2-40B4-BE49-F238E27FC236}">
                <a16:creationId xmlns:a16="http://schemas.microsoft.com/office/drawing/2014/main" id="{A2AA7FA3-5B0A-8946-A72F-44C043E4E879}"/>
              </a:ext>
            </a:extLst>
          </p:cNvPr>
          <p:cNvSpPr txBox="1"/>
          <p:nvPr/>
        </p:nvSpPr>
        <p:spPr>
          <a:xfrm>
            <a:off x="723143" y="3265375"/>
            <a:ext cx="2637300" cy="3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[Insert description or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follow-on text to goal]</a:t>
            </a: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0" name="Google Shape;149;p32">
            <a:extLst>
              <a:ext uri="{FF2B5EF4-FFF2-40B4-BE49-F238E27FC236}">
                <a16:creationId xmlns:a16="http://schemas.microsoft.com/office/drawing/2014/main" id="{6D173738-F237-ED48-A264-CCB76332FF53}"/>
              </a:ext>
            </a:extLst>
          </p:cNvPr>
          <p:cNvSpPr txBox="1"/>
          <p:nvPr/>
        </p:nvSpPr>
        <p:spPr>
          <a:xfrm>
            <a:off x="8841150" y="3265375"/>
            <a:ext cx="2637300" cy="3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1600"/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[Insert description or follow-on text to goal]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1" name="Google Shape;27;p41">
            <a:extLst>
              <a:ext uri="{FF2B5EF4-FFF2-40B4-BE49-F238E27FC236}">
                <a16:creationId xmlns:a16="http://schemas.microsoft.com/office/drawing/2014/main" id="{0FECDF7C-E67E-9448-A585-C5380526B789}"/>
              </a:ext>
            </a:extLst>
          </p:cNvPr>
          <p:cNvSpPr txBox="1"/>
          <p:nvPr/>
        </p:nvSpPr>
        <p:spPr>
          <a:xfrm>
            <a:off x="7763905" y="6425800"/>
            <a:ext cx="340066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Company Name</a:t>
            </a:r>
            <a:endParaRPr sz="9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42;p32">
            <a:extLst>
              <a:ext uri="{FF2B5EF4-FFF2-40B4-BE49-F238E27FC236}">
                <a16:creationId xmlns:a16="http://schemas.microsoft.com/office/drawing/2014/main" id="{DFA4A7FC-573D-3445-B5A0-9DC90BFD5D1C}"/>
              </a:ext>
            </a:extLst>
          </p:cNvPr>
          <p:cNvSpPr txBox="1">
            <a:spLocks/>
          </p:cNvSpPr>
          <p:nvPr/>
        </p:nvSpPr>
        <p:spPr>
          <a:xfrm>
            <a:off x="233393" y="1192955"/>
            <a:ext cx="36168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600"/>
            </a:pPr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</a:t>
            </a:r>
          </a:p>
        </p:txBody>
      </p:sp>
      <p:sp>
        <p:nvSpPr>
          <p:cNvPr id="13" name="Google Shape;143;p32">
            <a:extLst>
              <a:ext uri="{FF2B5EF4-FFF2-40B4-BE49-F238E27FC236}">
                <a16:creationId xmlns:a16="http://schemas.microsoft.com/office/drawing/2014/main" id="{D40CA7B8-109D-F742-9037-13B3BE205D21}"/>
              </a:ext>
            </a:extLst>
          </p:cNvPr>
          <p:cNvSpPr txBox="1">
            <a:spLocks/>
          </p:cNvSpPr>
          <p:nvPr/>
        </p:nvSpPr>
        <p:spPr>
          <a:xfrm>
            <a:off x="4331699" y="1192955"/>
            <a:ext cx="35286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600"/>
            </a:pPr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PLANET</a:t>
            </a:r>
          </a:p>
        </p:txBody>
      </p:sp>
      <p:sp>
        <p:nvSpPr>
          <p:cNvPr id="14" name="Google Shape;144;p32">
            <a:extLst>
              <a:ext uri="{FF2B5EF4-FFF2-40B4-BE49-F238E27FC236}">
                <a16:creationId xmlns:a16="http://schemas.microsoft.com/office/drawing/2014/main" id="{F026F58D-C3ED-DF4B-A4D9-0C64D7851131}"/>
              </a:ext>
            </a:extLst>
          </p:cNvPr>
          <p:cNvSpPr txBox="1">
            <a:spLocks/>
          </p:cNvSpPr>
          <p:nvPr/>
        </p:nvSpPr>
        <p:spPr>
          <a:xfrm>
            <a:off x="8248950" y="1192955"/>
            <a:ext cx="38217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600"/>
            </a:pPr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</a:p>
          <a:p>
            <a:pPr algn="ctr">
              <a:lnSpc>
                <a:spcPct val="90000"/>
              </a:lnSpc>
              <a:buSzPts val="3600"/>
            </a:pPr>
            <a:endParaRPr 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146;p32">
            <a:extLst>
              <a:ext uri="{FF2B5EF4-FFF2-40B4-BE49-F238E27FC236}">
                <a16:creationId xmlns:a16="http://schemas.microsoft.com/office/drawing/2014/main" id="{527EBAC0-B702-F641-83AB-7D8D06CF609D}"/>
              </a:ext>
            </a:extLst>
          </p:cNvPr>
          <p:cNvSpPr txBox="1"/>
          <p:nvPr/>
        </p:nvSpPr>
        <p:spPr>
          <a:xfrm>
            <a:off x="4702499" y="1924400"/>
            <a:ext cx="27870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200"/>
              <a:buFont typeface="Arial"/>
              <a:buNone/>
              <a:tabLst/>
              <a:defRPr/>
            </a:pPr>
            <a:r>
              <a:rPr kumimoji="0" lang="en-US" sz="72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[goal]</a:t>
            </a:r>
          </a:p>
        </p:txBody>
      </p:sp>
      <p:sp>
        <p:nvSpPr>
          <p:cNvPr id="16" name="Google Shape;148;p32">
            <a:extLst>
              <a:ext uri="{FF2B5EF4-FFF2-40B4-BE49-F238E27FC236}">
                <a16:creationId xmlns:a16="http://schemas.microsoft.com/office/drawing/2014/main" id="{566F0594-CE5A-AF4E-8A91-4C5DE9CBE926}"/>
              </a:ext>
            </a:extLst>
          </p:cNvPr>
          <p:cNvSpPr txBox="1"/>
          <p:nvPr/>
        </p:nvSpPr>
        <p:spPr>
          <a:xfrm>
            <a:off x="648293" y="1924400"/>
            <a:ext cx="27870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200"/>
              <a:buFont typeface="Arial"/>
              <a:buNone/>
              <a:tabLst/>
              <a:defRPr/>
            </a:pPr>
            <a:r>
              <a:rPr kumimoji="0" lang="en-US" sz="72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[goal]</a:t>
            </a:r>
          </a:p>
        </p:txBody>
      </p:sp>
      <p:sp>
        <p:nvSpPr>
          <p:cNvPr id="17" name="Google Shape;150;p32">
            <a:extLst>
              <a:ext uri="{FF2B5EF4-FFF2-40B4-BE49-F238E27FC236}">
                <a16:creationId xmlns:a16="http://schemas.microsoft.com/office/drawing/2014/main" id="{30E09758-EAC7-DE46-9AC3-FCA1DE5257C1}"/>
              </a:ext>
            </a:extLst>
          </p:cNvPr>
          <p:cNvSpPr txBox="1"/>
          <p:nvPr/>
        </p:nvSpPr>
        <p:spPr>
          <a:xfrm>
            <a:off x="8766300" y="1924400"/>
            <a:ext cx="27870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500"/>
              </a:spcAft>
              <a:buClr>
                <a:srgbClr val="000000"/>
              </a:buClr>
              <a:buSzPts val="7200"/>
              <a:buFont typeface="Arial"/>
              <a:buNone/>
              <a:tabLst/>
              <a:defRPr/>
            </a:pPr>
            <a:r>
              <a:rPr kumimoji="0" lang="en-US" sz="720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[goal]</a:t>
            </a:r>
          </a:p>
        </p:txBody>
      </p:sp>
    </p:spTree>
    <p:extLst>
      <p:ext uri="{BB962C8B-B14F-4D97-AF65-F5344CB8AC3E}">
        <p14:creationId xmlns:p14="http://schemas.microsoft.com/office/powerpoint/2010/main" val="237711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76817-B608-138E-8A8D-41E8FA4D4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0D1963-21DE-21D8-869F-3286143C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[insert own description] approach is required for [insert goal/to achieve our goals]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87339-497D-C264-BD3E-BDC70F3511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3EBA6CA-3FC7-C152-5EC3-1EBF0944E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737" y="1602600"/>
            <a:ext cx="2072554" cy="936000"/>
          </a:xfrm>
          <a:prstGeom prst="rect">
            <a:avLst/>
          </a:prstGeom>
          <a:solidFill>
            <a:schemeClr val="accent4"/>
          </a:solidFill>
          <a:ln w="38100" algn="ctr">
            <a:noFill/>
            <a:miter lim="800000"/>
            <a:headEnd/>
            <a:tailEnd/>
          </a:ln>
        </p:spPr>
        <p:txBody>
          <a:bodyPr lIns="91440" tIns="91440" bIns="91440" anchor="ctr" anchorCtr="1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Strategic objectives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2854609-5B4F-906F-50EA-DD8D293F8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736" y="2651971"/>
            <a:ext cx="2072555" cy="2578689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wrap="square" lIns="91440" tIns="91440" bIns="9144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Strategic initiatives/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execution levers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(not exhaustive)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889A0C82-C7ED-914D-8A00-A25822D3B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736" y="5344031"/>
            <a:ext cx="2072555" cy="9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algn="ctr">
            <a:noFill/>
            <a:miter lim="800000"/>
            <a:headEnd/>
            <a:tailEnd/>
          </a:ln>
        </p:spPr>
        <p:txBody>
          <a:bodyPr lIns="91440" tIns="91440" bIns="91440" anchor="ctr" anchorCtr="1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Enablers</a:t>
            </a:r>
          </a:p>
        </p:txBody>
      </p:sp>
      <p:sp>
        <p:nvSpPr>
          <p:cNvPr id="27" name="AutoShape 29">
            <a:extLst>
              <a:ext uri="{FF2B5EF4-FFF2-40B4-BE49-F238E27FC236}">
                <a16:creationId xmlns:a16="http://schemas.microsoft.com/office/drawing/2014/main" id="{4BB1CE7E-FA45-391A-CACF-C41C145A5E3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752468" y="1450674"/>
            <a:ext cx="936000" cy="8722715"/>
          </a:xfrm>
          <a:prstGeom prst="homePlate">
            <a:avLst>
              <a:gd name="adj" fmla="val 39075"/>
            </a:avLst>
          </a:prstGeom>
          <a:solidFill>
            <a:schemeClr val="bg1">
              <a:lumMod val="85000"/>
              <a:alpha val="26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rot="10800000" vert="vert" wrap="none" lIns="36000" tIns="72000" rIns="108000" bIns="9144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 </a:t>
            </a:r>
          </a:p>
        </p:txBody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53ADCA1F-30C8-3E9B-D5C2-EC76A874B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440" y="5777911"/>
            <a:ext cx="2592000" cy="430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algn="ctr">
            <a:noFill/>
            <a:prstDash val="solid"/>
            <a:miter lim="800000"/>
            <a:headEnd/>
            <a:tailEnd/>
          </a:ln>
        </p:spPr>
        <p:txBody>
          <a:bodyPr lIns="182880" tIns="91440" bIns="91440" anchor="ctr" anchorCtr="1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[Enabler]</a:t>
            </a:r>
          </a:p>
        </p:txBody>
      </p:sp>
      <p:sp>
        <p:nvSpPr>
          <p:cNvPr id="30" name="AutoShape 10">
            <a:extLst>
              <a:ext uri="{FF2B5EF4-FFF2-40B4-BE49-F238E27FC236}">
                <a16:creationId xmlns:a16="http://schemas.microsoft.com/office/drawing/2014/main" id="{223D0B66-5B5D-5389-3294-DDD7B8160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803" y="5777913"/>
            <a:ext cx="2592000" cy="43094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algn="ctr">
            <a:noFill/>
            <a:prstDash val="solid"/>
            <a:miter lim="800000"/>
            <a:headEnd/>
            <a:tailEnd/>
          </a:ln>
        </p:spPr>
        <p:txBody>
          <a:bodyPr lIns="182880" tIns="91440" bIns="91440" anchor="ctr" anchorCtr="1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[Enabler]</a:t>
            </a:r>
          </a:p>
        </p:txBody>
      </p:sp>
      <p:sp>
        <p:nvSpPr>
          <p:cNvPr id="33" name="AutoShape 11">
            <a:extLst>
              <a:ext uri="{FF2B5EF4-FFF2-40B4-BE49-F238E27FC236}">
                <a16:creationId xmlns:a16="http://schemas.microsoft.com/office/drawing/2014/main" id="{5590E907-AEBD-1703-19B8-45778D078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165" y="5777912"/>
            <a:ext cx="2592000" cy="43200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algn="ctr">
            <a:noFill/>
            <a:prstDash val="solid"/>
            <a:miter lim="800000"/>
            <a:headEnd/>
            <a:tailEnd/>
          </a:ln>
        </p:spPr>
        <p:txBody>
          <a:bodyPr lIns="182880" tIns="91440" bIns="91440" anchor="ctr" anchorCtr="1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[Enabler]</a:t>
            </a:r>
          </a:p>
        </p:txBody>
      </p:sp>
      <p:sp>
        <p:nvSpPr>
          <p:cNvPr id="34" name="AutoShape 29">
            <a:extLst>
              <a:ext uri="{FF2B5EF4-FFF2-40B4-BE49-F238E27FC236}">
                <a16:creationId xmlns:a16="http://schemas.microsoft.com/office/drawing/2014/main" id="{EA957926-EB40-4CCE-F138-01CC3DD0B8E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750817" y="-2290757"/>
            <a:ext cx="936000" cy="8722715"/>
          </a:xfrm>
          <a:prstGeom prst="homePlate">
            <a:avLst>
              <a:gd name="adj" fmla="val 39075"/>
            </a:avLst>
          </a:prstGeom>
          <a:solidFill>
            <a:schemeClr val="accent4">
              <a:alpha val="26846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rot="10800000" vert="vert" wrap="none" lIns="36000" tIns="72000" rIns="108000" bIns="9144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 </a:t>
            </a:r>
          </a:p>
        </p:txBody>
      </p:sp>
      <p:sp>
        <p:nvSpPr>
          <p:cNvPr id="35" name="AutoShape 10">
            <a:extLst>
              <a:ext uri="{FF2B5EF4-FFF2-40B4-BE49-F238E27FC236}">
                <a16:creationId xmlns:a16="http://schemas.microsoft.com/office/drawing/2014/main" id="{ACA80845-FA8C-A2D4-1052-F0228EBCB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803" y="1714306"/>
            <a:ext cx="2592000" cy="430945"/>
          </a:xfrm>
          <a:prstGeom prst="rect">
            <a:avLst/>
          </a:prstGeom>
          <a:solidFill>
            <a:schemeClr val="accent4"/>
          </a:solidFill>
          <a:ln w="38100" algn="ctr">
            <a:noFill/>
            <a:prstDash val="solid"/>
            <a:miter lim="800000"/>
            <a:headEnd/>
            <a:tailEnd/>
          </a:ln>
        </p:spPr>
        <p:txBody>
          <a:bodyPr lIns="182880" tIns="91440" bIns="9144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[Objective]</a:t>
            </a:r>
          </a:p>
        </p:txBody>
      </p:sp>
      <p:sp>
        <p:nvSpPr>
          <p:cNvPr id="37" name="AutoShape 11">
            <a:extLst>
              <a:ext uri="{FF2B5EF4-FFF2-40B4-BE49-F238E27FC236}">
                <a16:creationId xmlns:a16="http://schemas.microsoft.com/office/drawing/2014/main" id="{C2EA0F32-C213-C386-B006-C6D1B898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9165" y="1714306"/>
            <a:ext cx="2592000" cy="430945"/>
          </a:xfrm>
          <a:prstGeom prst="rect">
            <a:avLst/>
          </a:prstGeom>
          <a:solidFill>
            <a:schemeClr val="accent4"/>
          </a:solidFill>
          <a:ln w="38100" algn="ctr">
            <a:noFill/>
            <a:prstDash val="solid"/>
            <a:miter lim="800000"/>
            <a:headEnd/>
            <a:tailEnd/>
          </a:ln>
        </p:spPr>
        <p:txBody>
          <a:bodyPr lIns="182880" tIns="91440" bIns="9144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[Objective]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398C170D-77C1-8719-628A-B267ACBC9E3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086003" y="-264601"/>
            <a:ext cx="2577600" cy="8410743"/>
          </a:xfrm>
          <a:prstGeom prst="rect">
            <a:avLst/>
          </a:prstGeom>
          <a:solidFill>
            <a:schemeClr val="accent2">
              <a:alpha val="2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wrap="square" tIns="91440" bIns="9144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61F32"/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sp>
        <p:nvSpPr>
          <p:cNvPr id="39" name="AutoShape 2">
            <a:extLst>
              <a:ext uri="{FF2B5EF4-FFF2-40B4-BE49-F238E27FC236}">
                <a16:creationId xmlns:a16="http://schemas.microsoft.com/office/drawing/2014/main" id="{07307B7F-ECFD-59A9-5097-69F4AD568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1887" y="2927309"/>
            <a:ext cx="2726557" cy="430945"/>
          </a:xfrm>
          <a:prstGeom prst="homePlate">
            <a:avLst>
              <a:gd name="adj" fmla="val 27437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lIns="182880" tIns="91440" bIns="9144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[Initiative]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sp>
        <p:nvSpPr>
          <p:cNvPr id="40" name="AutoShape 3">
            <a:extLst>
              <a:ext uri="{FF2B5EF4-FFF2-40B4-BE49-F238E27FC236}">
                <a16:creationId xmlns:a16="http://schemas.microsoft.com/office/drawing/2014/main" id="{474963F0-D302-D995-55E4-706043E10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525" y="2927309"/>
            <a:ext cx="2726557" cy="430945"/>
          </a:xfrm>
          <a:prstGeom prst="chevron">
            <a:avLst>
              <a:gd name="adj" fmla="val 27437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lIns="182880" tIns="91440" bIns="9144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[Initiative]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sp>
        <p:nvSpPr>
          <p:cNvPr id="41" name="AutoShape 4">
            <a:extLst>
              <a:ext uri="{FF2B5EF4-FFF2-40B4-BE49-F238E27FC236}">
                <a16:creationId xmlns:a16="http://schemas.microsoft.com/office/drawing/2014/main" id="{F9428763-1E60-BF21-DCB0-E0C1A84BE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162" y="2927309"/>
            <a:ext cx="2726557" cy="430945"/>
          </a:xfrm>
          <a:prstGeom prst="chevron">
            <a:avLst>
              <a:gd name="adj" fmla="val 27414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lIns="182880" tIns="91440" bIns="9144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[Initiative]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7D59D368-D99B-F023-CD65-C60DD246B0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31887" y="3358387"/>
            <a:ext cx="2395643" cy="17322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[Sub-initiative/description/ execution lever]</a:t>
            </a:r>
          </a:p>
          <a:p>
            <a:pPr lvl="1" fontAlgn="base"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[Sub-initiative/description/ execution lever]</a:t>
            </a:r>
          </a:p>
          <a:p>
            <a:pPr lvl="1" fontAlgn="base"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[Sub-initiative/description/ execution lever]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FF891904-3326-2537-90E2-AD071692E6A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11525" y="3358387"/>
            <a:ext cx="2395643" cy="18836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[Sub-initiative/description/ execution lever]</a:t>
            </a:r>
          </a:p>
          <a:p>
            <a:pPr lvl="1" fontAlgn="base"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[Sub-initiative/description/ execution lever]</a:t>
            </a:r>
          </a:p>
          <a:p>
            <a:pPr lvl="1" fontAlgn="base"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[Sub-initiative/description/ execution lever]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5C310F89-9386-5741-6451-833ACDEC74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91162" y="3358387"/>
            <a:ext cx="2395643" cy="12190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tIns="91440" bIns="91440"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[Sub-initiative/description/ execution lever]</a:t>
            </a:r>
          </a:p>
          <a:p>
            <a:pPr lvl="1" fontAlgn="base"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[Sub-initiative/description/ execution lever]</a:t>
            </a:r>
          </a:p>
          <a:p>
            <a:pPr lvl="1" fontAlgn="base"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t>[Sub-initiative/description/ execution lever]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177B57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sp>
        <p:nvSpPr>
          <p:cNvPr id="55" name="AutoShape 10">
            <a:extLst>
              <a:ext uri="{FF2B5EF4-FFF2-40B4-BE49-F238E27FC236}">
                <a16:creationId xmlns:a16="http://schemas.microsoft.com/office/drawing/2014/main" id="{F92C7BDE-F0E8-21FD-C639-05FFB712D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440" y="1714306"/>
            <a:ext cx="2592000" cy="430945"/>
          </a:xfrm>
          <a:prstGeom prst="rect">
            <a:avLst/>
          </a:prstGeom>
          <a:solidFill>
            <a:schemeClr val="accent4"/>
          </a:solidFill>
          <a:ln w="38100" algn="ctr">
            <a:noFill/>
            <a:prstDash val="solid"/>
            <a:miter lim="800000"/>
            <a:headEnd/>
            <a:tailEnd/>
          </a:ln>
        </p:spPr>
        <p:txBody>
          <a:bodyPr lIns="182880" tIns="91440" bIns="91440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[Objective]</a:t>
            </a:r>
          </a:p>
        </p:txBody>
      </p:sp>
      <p:sp>
        <p:nvSpPr>
          <p:cNvPr id="5" name="Google Shape;677;p19">
            <a:extLst>
              <a:ext uri="{FF2B5EF4-FFF2-40B4-BE49-F238E27FC236}">
                <a16:creationId xmlns:a16="http://schemas.microsoft.com/office/drawing/2014/main" id="{3CCB28CB-5520-6602-7F98-B8799A04A744}"/>
              </a:ext>
            </a:extLst>
          </p:cNvPr>
          <p:cNvSpPr txBox="1"/>
          <p:nvPr/>
        </p:nvSpPr>
        <p:spPr>
          <a:xfrm>
            <a:off x="467805" y="6391075"/>
            <a:ext cx="72960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032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62032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GB" sz="900">
                <a:solidFill>
                  <a:srgbClr val="062032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endParaRPr sz="900" b="0" i="0" u="none" strike="noStrike" cap="none">
              <a:solidFill>
                <a:srgbClr val="0620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9071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7A83-61D4-1C4B-9DCD-8F246705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Based on current performance and required implementation efforts we have identified XX initiatives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424C3-169B-8B26-695B-B3A3E498D6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F70FB-1E84-7CE3-3588-397266DBF7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8" name="table_type_name">
            <a:extLst>
              <a:ext uri="{FF2B5EF4-FFF2-40B4-BE49-F238E27FC236}">
                <a16:creationId xmlns:a16="http://schemas.microsoft.com/office/drawing/2014/main" id="{99E643BC-531A-F84B-BA3A-72E79CDFFB23}"/>
              </a:ext>
            </a:extLst>
          </p:cNvPr>
          <p:cNvGraphicFramePr>
            <a:graphicFrameLocks noGrp="1"/>
          </p:cNvGraphicFramePr>
          <p:nvPr/>
        </p:nvGraphicFramePr>
        <p:xfrm>
          <a:off x="467806" y="1648496"/>
          <a:ext cx="11173332" cy="4523590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1281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5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Area</a:t>
                      </a:r>
                    </a:p>
                  </a:txBody>
                  <a:tcPr marL="0" marR="0" marT="91439" marB="91439" anchor="b" horzOverflow="overflow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0" marR="0" anchor="b" horzOverflow="overflow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Suggested initiatives</a:t>
                      </a:r>
                    </a:p>
                  </a:txBody>
                  <a:tcPr marL="0" marR="0" marT="91439" marB="91439" anchor="b" horzOverflow="overflow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0" marB="3600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2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charset="0"/>
                        <a:buChar char="–"/>
                        <a:tabLst/>
                      </a:pPr>
                      <a:endParaRPr kumimoji="0" lang="en-US" sz="1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45720" marR="4572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9" marR="91439" marT="0" marB="3600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9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1"/>
                          </a:solidFill>
                        </a:rPr>
                        <a:t>[Objective/</a:t>
                      </a:r>
                      <a:br>
                        <a:rPr lang="en-US" sz="1200" b="1" noProof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200" b="1" noProof="0" dirty="0">
                          <a:solidFill>
                            <a:schemeClr val="bg1"/>
                          </a:solidFill>
                        </a:rPr>
                        <a:t>strategic area]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88925" marR="0" lvl="1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92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bg1"/>
                          </a:solidFill>
                        </a:rPr>
                        <a:t>[Objective/</a:t>
                      </a:r>
                      <a:br>
                        <a:rPr lang="en-US" sz="1200" b="1" noProof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200" b="1" noProof="0" dirty="0">
                          <a:solidFill>
                            <a:schemeClr val="bg1"/>
                          </a:solidFill>
                        </a:rPr>
                        <a:t>strategic area]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45720" marR="457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459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noProof="0" dirty="0">
                          <a:solidFill>
                            <a:schemeClr val="tx1"/>
                          </a:solidFill>
                        </a:rPr>
                        <a:t>[Objective/</a:t>
                      </a:r>
                      <a:br>
                        <a:rPr lang="en-US" sz="1200" b="1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b="1" noProof="0" dirty="0">
                          <a:solidFill>
                            <a:schemeClr val="tx1"/>
                          </a:solidFill>
                        </a:rPr>
                        <a:t>strategic area]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45720" marR="457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A0E1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initiative]: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[Description]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B3D3DEDA-C00C-ED46-BE1C-B7B692B039D6}"/>
              </a:ext>
            </a:extLst>
          </p:cNvPr>
          <p:cNvSpPr>
            <a:spLocks noChangeAspect="1"/>
          </p:cNvSpPr>
          <p:nvPr/>
        </p:nvSpPr>
        <p:spPr>
          <a:xfrm>
            <a:off x="1901360" y="2218035"/>
            <a:ext cx="252000" cy="252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82D1FF-A425-BE49-9935-B40DA150D8AE}"/>
              </a:ext>
            </a:extLst>
          </p:cNvPr>
          <p:cNvSpPr>
            <a:spLocks noChangeAspect="1"/>
          </p:cNvSpPr>
          <p:nvPr/>
        </p:nvSpPr>
        <p:spPr>
          <a:xfrm>
            <a:off x="1901360" y="2583260"/>
            <a:ext cx="252000" cy="252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4DEB69-9551-3E44-8C19-1D83C2EAA284}"/>
              </a:ext>
            </a:extLst>
          </p:cNvPr>
          <p:cNvSpPr>
            <a:spLocks noChangeAspect="1"/>
          </p:cNvSpPr>
          <p:nvPr/>
        </p:nvSpPr>
        <p:spPr>
          <a:xfrm>
            <a:off x="1901360" y="2948485"/>
            <a:ext cx="252000" cy="252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D20173-8298-1446-A691-5398DBF3BB83}"/>
              </a:ext>
            </a:extLst>
          </p:cNvPr>
          <p:cNvSpPr>
            <a:spLocks noChangeAspect="1"/>
          </p:cNvSpPr>
          <p:nvPr/>
        </p:nvSpPr>
        <p:spPr>
          <a:xfrm>
            <a:off x="1901360" y="3313710"/>
            <a:ext cx="252000" cy="252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822EB4-4309-4843-A1EA-654BE15CD561}"/>
              </a:ext>
            </a:extLst>
          </p:cNvPr>
          <p:cNvSpPr>
            <a:spLocks noChangeAspect="1"/>
          </p:cNvSpPr>
          <p:nvPr/>
        </p:nvSpPr>
        <p:spPr>
          <a:xfrm>
            <a:off x="1901360" y="3678935"/>
            <a:ext cx="252000" cy="252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581D3C-43D1-9546-A435-C77D612FDCAB}"/>
              </a:ext>
            </a:extLst>
          </p:cNvPr>
          <p:cNvSpPr>
            <a:spLocks noChangeAspect="1"/>
          </p:cNvSpPr>
          <p:nvPr/>
        </p:nvSpPr>
        <p:spPr>
          <a:xfrm>
            <a:off x="1901360" y="4044160"/>
            <a:ext cx="252000" cy="252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7AA636-EA2A-9C42-9809-F9F3237BEFE5}"/>
              </a:ext>
            </a:extLst>
          </p:cNvPr>
          <p:cNvSpPr>
            <a:spLocks noChangeAspect="1"/>
          </p:cNvSpPr>
          <p:nvPr/>
        </p:nvSpPr>
        <p:spPr>
          <a:xfrm>
            <a:off x="1901360" y="4409385"/>
            <a:ext cx="252000" cy="252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7A1C66-2DD1-1A43-A52F-4FDADF6E5306}"/>
              </a:ext>
            </a:extLst>
          </p:cNvPr>
          <p:cNvSpPr>
            <a:spLocks noChangeAspect="1"/>
          </p:cNvSpPr>
          <p:nvPr/>
        </p:nvSpPr>
        <p:spPr>
          <a:xfrm>
            <a:off x="1901360" y="4774610"/>
            <a:ext cx="252000" cy="252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D0ADD-7F16-9B40-944F-EE616FE00B65}"/>
              </a:ext>
            </a:extLst>
          </p:cNvPr>
          <p:cNvSpPr>
            <a:spLocks noChangeAspect="1"/>
          </p:cNvSpPr>
          <p:nvPr/>
        </p:nvSpPr>
        <p:spPr>
          <a:xfrm>
            <a:off x="1901360" y="5139835"/>
            <a:ext cx="252000" cy="2520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EE2FEF-CBE8-6149-8FA6-E4A701532758}"/>
              </a:ext>
            </a:extLst>
          </p:cNvPr>
          <p:cNvSpPr>
            <a:spLocks noChangeAspect="1"/>
          </p:cNvSpPr>
          <p:nvPr/>
        </p:nvSpPr>
        <p:spPr>
          <a:xfrm>
            <a:off x="1901360" y="5505060"/>
            <a:ext cx="252000" cy="252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87C6F1-D159-6642-B019-33C722EC9810}"/>
              </a:ext>
            </a:extLst>
          </p:cNvPr>
          <p:cNvSpPr>
            <a:spLocks noChangeAspect="1"/>
          </p:cNvSpPr>
          <p:nvPr/>
        </p:nvSpPr>
        <p:spPr>
          <a:xfrm>
            <a:off x="1901360" y="5870286"/>
            <a:ext cx="252000" cy="25200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11</a:t>
            </a:r>
          </a:p>
        </p:txBody>
      </p:sp>
      <p:sp>
        <p:nvSpPr>
          <p:cNvPr id="5" name="Google Shape;677;p19">
            <a:extLst>
              <a:ext uri="{FF2B5EF4-FFF2-40B4-BE49-F238E27FC236}">
                <a16:creationId xmlns:a16="http://schemas.microsoft.com/office/drawing/2014/main" id="{8671E4AF-C797-CB31-6D4B-F9C4A640504C}"/>
              </a:ext>
            </a:extLst>
          </p:cNvPr>
          <p:cNvSpPr txBox="1"/>
          <p:nvPr/>
        </p:nvSpPr>
        <p:spPr>
          <a:xfrm>
            <a:off x="467805" y="6391075"/>
            <a:ext cx="72960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032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62032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GB" sz="900">
                <a:solidFill>
                  <a:srgbClr val="062032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endParaRPr sz="900" b="0" i="0" u="none" strike="noStrike" cap="none">
              <a:solidFill>
                <a:srgbClr val="0620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78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7A83-61D4-1C4B-9DCD-8F246705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[Initiative] implementation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BB71A-B940-97A4-758B-B004177D47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834B176-4D7F-501F-26E2-A151014AFC9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7805" y="1341269"/>
            <a:ext cx="2520000" cy="3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91440" bIns="9000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About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1617E3-03E0-2693-1FB0-4D832037A0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81902" y="1341269"/>
            <a:ext cx="2520000" cy="3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91440" bIns="9000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Objective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4C0CE9-5CDA-5FFB-D72B-EF27BFD9A398}"/>
              </a:ext>
            </a:extLst>
          </p:cNvPr>
          <p:cNvSpPr/>
          <p:nvPr/>
        </p:nvSpPr>
        <p:spPr>
          <a:xfrm>
            <a:off x="467805" y="1721289"/>
            <a:ext cx="2520000" cy="9000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90000" tIns="89999" rIns="90000" bIns="8999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Program owner: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[insert name]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Senior liaison: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[insert name]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Responsible manager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: [insert name]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SzPct val="100000"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Expected duration: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 [insert timeframe]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SzPct val="100000"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513F12-EBBB-51EA-C059-1083661D8017}"/>
              </a:ext>
            </a:extLst>
          </p:cNvPr>
          <p:cNvSpPr/>
          <p:nvPr/>
        </p:nvSpPr>
        <p:spPr>
          <a:xfrm>
            <a:off x="3281902" y="1721288"/>
            <a:ext cx="2520000" cy="9000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90000" tIns="89999" rIns="90000" bIns="8999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77B57"/>
              </a:buClr>
              <a:buSzPct val="100000"/>
              <a:buFont typeface="Arial"/>
              <a:buNone/>
              <a:tabLst/>
              <a:defRPr/>
            </a:pPr>
            <a:r>
              <a:rPr lang="en-US" sz="800" kern="1200">
                <a:solidFill>
                  <a:srgbClr val="E7E6E6">
                    <a:lumMod val="1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[Insert description]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378A3E-FD49-2373-5B47-60D9190D0510}"/>
              </a:ext>
            </a:extLst>
          </p:cNvPr>
          <p:cNvCxnSpPr>
            <a:cxnSpLocks/>
          </p:cNvCxnSpPr>
          <p:nvPr/>
        </p:nvCxnSpPr>
        <p:spPr>
          <a:xfrm>
            <a:off x="557805" y="1693758"/>
            <a:ext cx="234000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11F061-6604-76DC-733C-4A82557D9BA3}"/>
              </a:ext>
            </a:extLst>
          </p:cNvPr>
          <p:cNvCxnSpPr>
            <a:cxnSpLocks/>
          </p:cNvCxnSpPr>
          <p:nvPr/>
        </p:nvCxnSpPr>
        <p:spPr>
          <a:xfrm>
            <a:off x="3371902" y="1693758"/>
            <a:ext cx="234000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0ECD5-7A3F-2049-95DD-01ADF85D80EA}"/>
              </a:ext>
            </a:extLst>
          </p:cNvPr>
          <p:cNvSpPr/>
          <p:nvPr/>
        </p:nvSpPr>
        <p:spPr>
          <a:xfrm>
            <a:off x="467802" y="2708237"/>
            <a:ext cx="5334090" cy="1651382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90000" tIns="89999" rIns="90000" bIns="8999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0E13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Context for the initiative</a:t>
            </a:r>
          </a:p>
          <a:p>
            <a:pPr marL="288925" marR="0" lvl="1" indent="-1746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Ubuntu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[Insert description of context]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</a:b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0E13"/>
              </a:buClr>
              <a:buSzPct val="100000"/>
              <a:buFont typeface="Arial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Initiative value creation </a:t>
            </a:r>
          </a:p>
          <a:p>
            <a:pPr marL="288925" marR="0" lvl="1" indent="-1746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Ubuntu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[Insert description of how the initiative will create value]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6F425A3B-24E9-C94E-4041-C91130D0F444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7802" y="2412941"/>
            <a:ext cx="5334090" cy="3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400" dir="5400000" sx="99000" sy="99000" algn="ctr" rotWithShape="0">
              <a:schemeClr val="tx2"/>
            </a:outerShdw>
          </a:effectLst>
        </p:spPr>
        <p:txBody>
          <a:bodyPr wrap="square" tIns="91440" bIns="90000" anchor="b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Initiative overview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6DFA6D-BC18-4E39-CB4C-79327AB06E70}"/>
              </a:ext>
            </a:extLst>
          </p:cNvPr>
          <p:cNvCxnSpPr>
            <a:cxnSpLocks/>
          </p:cNvCxnSpPr>
          <p:nvPr/>
        </p:nvCxnSpPr>
        <p:spPr>
          <a:xfrm>
            <a:off x="560847" y="2750041"/>
            <a:ext cx="514800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">
            <a:extLst>
              <a:ext uri="{FF2B5EF4-FFF2-40B4-BE49-F238E27FC236}">
                <a16:creationId xmlns:a16="http://schemas.microsoft.com/office/drawing/2014/main" id="{FCE65DDE-C9BD-6894-D7A5-DAC7FAF5A0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7802" y="4306321"/>
            <a:ext cx="5334090" cy="3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5400" dir="5400000" sx="99000" sy="99000" algn="ctr" rotWithShape="0">
              <a:schemeClr val="tx2"/>
            </a:outerShdw>
          </a:effectLst>
        </p:spPr>
        <p:txBody>
          <a:bodyPr wrap="square" tIns="91440" bIns="90000" anchor="b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Sub-initiatives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7D920C-6202-ABB9-A177-B2A55A2FE4C0}"/>
              </a:ext>
            </a:extLst>
          </p:cNvPr>
          <p:cNvCxnSpPr>
            <a:cxnSpLocks/>
          </p:cNvCxnSpPr>
          <p:nvPr/>
        </p:nvCxnSpPr>
        <p:spPr>
          <a:xfrm>
            <a:off x="560847" y="4643421"/>
            <a:ext cx="514800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B39BBCAE-79C7-F3B3-6FCC-D5FAC9E31B65}"/>
              </a:ext>
            </a:extLst>
          </p:cNvPr>
          <p:cNvGraphicFramePr>
            <a:graphicFrameLocks noGrp="1"/>
          </p:cNvGraphicFramePr>
          <p:nvPr/>
        </p:nvGraphicFramePr>
        <p:xfrm>
          <a:off x="557806" y="4673548"/>
          <a:ext cx="5148000" cy="1706880"/>
        </p:xfrm>
        <a:graphic>
          <a:graphicData uri="http://schemas.openxmlformats.org/drawingml/2006/table">
            <a:tbl>
              <a:tblPr firstRow="1" bandRow="1"/>
              <a:tblGrid>
                <a:gridCol w="403972">
                  <a:extLst>
                    <a:ext uri="{9D8B030D-6E8A-4147-A177-3AD203B41FA5}">
                      <a16:colId xmlns:a16="http://schemas.microsoft.com/office/drawing/2014/main" val="470460442"/>
                    </a:ext>
                  </a:extLst>
                </a:gridCol>
                <a:gridCol w="3028028">
                  <a:extLst>
                    <a:ext uri="{9D8B030D-6E8A-4147-A177-3AD203B41FA5}">
                      <a16:colId xmlns:a16="http://schemas.microsoft.com/office/drawing/2014/main" val="2265604082"/>
                    </a:ext>
                  </a:extLst>
                </a:gridCol>
                <a:gridCol w="1716000">
                  <a:extLst>
                    <a:ext uri="{9D8B030D-6E8A-4147-A177-3AD203B41FA5}">
                      <a16:colId xmlns:a16="http://schemas.microsoft.com/office/drawing/2014/main" val="3710834502"/>
                    </a:ext>
                  </a:extLst>
                </a:gridCol>
              </a:tblGrid>
              <a:tr h="177478">
                <a:tc gridSpan="2"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Initiative</a:t>
                      </a:r>
                    </a:p>
                  </a:txBody>
                  <a:tcPr marL="72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Manager</a:t>
                      </a:r>
                    </a:p>
                  </a:txBody>
                  <a:tcPr marL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42414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A.1</a:t>
                      </a:r>
                    </a:p>
                  </a:txBody>
                  <a:tcPr marL="72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key activity]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[Insert name]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20279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A.2</a:t>
                      </a:r>
                    </a:p>
                  </a:txBody>
                  <a:tcPr marL="72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key activity]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[Insert name]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001107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A.3</a:t>
                      </a:r>
                    </a:p>
                  </a:txBody>
                  <a:tcPr marL="72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key activity]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[Insert name]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88218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A.4</a:t>
                      </a:r>
                    </a:p>
                  </a:txBody>
                  <a:tcPr marL="72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key activity]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[Insert name]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899295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A.5</a:t>
                      </a:r>
                    </a:p>
                  </a:txBody>
                  <a:tcPr marL="72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key activity]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[Insert name]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558171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A.6</a:t>
                      </a:r>
                    </a:p>
                  </a:txBody>
                  <a:tcPr marL="72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key activity]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[Insert name]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135660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A.7</a:t>
                      </a:r>
                    </a:p>
                  </a:txBody>
                  <a:tcPr marL="72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[Insert key activity]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[Insert name]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559709"/>
                  </a:ext>
                </a:extLst>
              </a:tr>
            </a:tbl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DFE819-89AA-A2F8-45A5-F7B49F7AA65F}"/>
              </a:ext>
            </a:extLst>
          </p:cNvPr>
          <p:cNvCxnSpPr>
            <a:cxnSpLocks/>
          </p:cNvCxnSpPr>
          <p:nvPr/>
        </p:nvCxnSpPr>
        <p:spPr>
          <a:xfrm>
            <a:off x="6480844" y="4643421"/>
            <a:ext cx="514800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571579F-069A-E203-C33D-068AF610D83C}"/>
              </a:ext>
            </a:extLst>
          </p:cNvPr>
          <p:cNvSpPr/>
          <p:nvPr/>
        </p:nvSpPr>
        <p:spPr>
          <a:xfrm>
            <a:off x="7179114" y="4673548"/>
            <a:ext cx="4449731" cy="5400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tIns="36000" rIns="0" bIns="36000" anchor="ctr"/>
          <a:lstStyle/>
          <a:p>
            <a:pPr marL="285750" marR="0" lvl="1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[Insert description of potential risks/where and why initiative might fail or create adverse effects]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B6D4C5-95C4-8499-3BAD-9D58EACBC37A}"/>
              </a:ext>
            </a:extLst>
          </p:cNvPr>
          <p:cNvSpPr/>
          <p:nvPr/>
        </p:nvSpPr>
        <p:spPr>
          <a:xfrm>
            <a:off x="7179112" y="5840428"/>
            <a:ext cx="4449733" cy="5400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wrap="square" lIns="0" tIns="36000" rIns="0" bIns="36000" anchor="ctr"/>
          <a:lstStyle/>
          <a:p>
            <a:pPr marL="288925" marR="0" lvl="1" indent="-1746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Ubuntu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[Insert description of key next steps]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55E21E-5BC4-4691-14EB-21999D8FB8FE}"/>
              </a:ext>
            </a:extLst>
          </p:cNvPr>
          <p:cNvSpPr/>
          <p:nvPr/>
        </p:nvSpPr>
        <p:spPr>
          <a:xfrm>
            <a:off x="7179112" y="5256988"/>
            <a:ext cx="4449733" cy="5400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wrap="square" lIns="0" tIns="36000" rIns="0" bIns="36000" anchor="ctr"/>
          <a:lstStyle/>
          <a:p>
            <a:pPr marL="288925" marR="0" lvl="1" indent="-17462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Ubuntu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[Insert description/list of requirements to succeed with initiative]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EF824D-AD96-0E8B-640C-F139FCFC3CCE}"/>
              </a:ext>
            </a:extLst>
          </p:cNvPr>
          <p:cNvSpPr/>
          <p:nvPr/>
        </p:nvSpPr>
        <p:spPr>
          <a:xfrm>
            <a:off x="6480098" y="4673548"/>
            <a:ext cx="698997" cy="540000"/>
          </a:xfrm>
          <a:prstGeom prst="rect">
            <a:avLst/>
          </a:prstGeom>
          <a:solidFill>
            <a:srgbClr val="051C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Risk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7FCB67-C078-A1BB-3B11-9050F403AC37}"/>
              </a:ext>
            </a:extLst>
          </p:cNvPr>
          <p:cNvSpPr/>
          <p:nvPr/>
        </p:nvSpPr>
        <p:spPr>
          <a:xfrm>
            <a:off x="6477411" y="5256988"/>
            <a:ext cx="698997" cy="540000"/>
          </a:xfrm>
          <a:prstGeom prst="rect">
            <a:avLst/>
          </a:prstGeom>
          <a:solidFill>
            <a:srgbClr val="051C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Require-</a:t>
            </a:r>
            <a:r>
              <a:rPr kumimoji="0" lang="en-US" sz="8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ments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99634D-4F47-5409-CA7C-91DDE9D2129A}"/>
              </a:ext>
            </a:extLst>
          </p:cNvPr>
          <p:cNvSpPr/>
          <p:nvPr/>
        </p:nvSpPr>
        <p:spPr>
          <a:xfrm>
            <a:off x="6477411" y="5840428"/>
            <a:ext cx="698997" cy="540000"/>
          </a:xfrm>
          <a:prstGeom prst="rect">
            <a:avLst/>
          </a:prstGeom>
          <a:solidFill>
            <a:srgbClr val="051C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Next </a:t>
            </a:r>
            <a:b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</a:b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steps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7C96BC-FC0A-FA9B-CE89-2B2CD5865A39}"/>
              </a:ext>
            </a:extLst>
          </p:cNvPr>
          <p:cNvCxnSpPr>
            <a:cxnSpLocks/>
          </p:cNvCxnSpPr>
          <p:nvPr/>
        </p:nvCxnSpPr>
        <p:spPr>
          <a:xfrm>
            <a:off x="6480844" y="1693758"/>
            <a:ext cx="514800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2">
            <a:extLst>
              <a:ext uri="{FF2B5EF4-FFF2-40B4-BE49-F238E27FC236}">
                <a16:creationId xmlns:a16="http://schemas.microsoft.com/office/drawing/2014/main" id="{133F1977-FC47-E941-CC71-B2B46E319E2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80846" y="1341269"/>
            <a:ext cx="5147997" cy="3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91440" bIns="9000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Timing of highlighted milestones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C189E7CF-5ADD-4523-6041-A74C77CA080C}"/>
              </a:ext>
            </a:extLst>
          </p:cNvPr>
          <p:cNvGraphicFramePr>
            <a:graphicFrameLocks noGrp="1"/>
          </p:cNvGraphicFramePr>
          <p:nvPr/>
        </p:nvGraphicFramePr>
        <p:xfrm>
          <a:off x="6486195" y="2022912"/>
          <a:ext cx="5139210" cy="27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3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3068"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[Insert key activities or milestones]</a:t>
                      </a:r>
                      <a:endParaRPr lang="en-US" sz="800" b="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90000" marT="18000" marB="1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[Insert key activities or milestones]</a:t>
                      </a:r>
                    </a:p>
                  </a:txBody>
                  <a:tcPr marL="36000" marR="90000" marT="18000" marB="1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[Insert key activities or milestones]</a:t>
                      </a:r>
                    </a:p>
                  </a:txBody>
                  <a:tcPr marL="36000" marR="90000" marT="18000" marB="1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" name="AutoShape 2">
            <a:extLst>
              <a:ext uri="{FF2B5EF4-FFF2-40B4-BE49-F238E27FC236}">
                <a16:creationId xmlns:a16="http://schemas.microsoft.com/office/drawing/2014/main" id="{9BC310B1-09D4-BBCC-41A0-3D594459DD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77410" y="1803218"/>
            <a:ext cx="1702965" cy="166686"/>
          </a:xfrm>
          <a:prstGeom prst="homePlate">
            <a:avLst>
              <a:gd name="adj" fmla="val 28025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lIns="0" tIns="89999" rIns="0" bIns="8999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202x</a:t>
            </a:r>
          </a:p>
        </p:txBody>
      </p:sp>
      <p:sp>
        <p:nvSpPr>
          <p:cNvPr id="58" name="AutoShape 3">
            <a:extLst>
              <a:ext uri="{FF2B5EF4-FFF2-40B4-BE49-F238E27FC236}">
                <a16:creationId xmlns:a16="http://schemas.microsoft.com/office/drawing/2014/main" id="{AE33B4A4-F51F-DC3C-2F8A-0FA5C0EA5E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00371" y="1803218"/>
            <a:ext cx="1702075" cy="166686"/>
          </a:xfrm>
          <a:prstGeom prst="chevron">
            <a:avLst>
              <a:gd name="adj" fmla="val 27720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lIns="0" tIns="89999" rIns="0" bIns="8999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202x</a:t>
            </a:r>
            <a:endParaRPr kumimoji="0" lang="en-US" sz="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Calibri"/>
            </a:endParaRPr>
          </a:p>
        </p:txBody>
      </p:sp>
      <p:sp>
        <p:nvSpPr>
          <p:cNvPr id="59" name="AutoShape 4">
            <a:extLst>
              <a:ext uri="{FF2B5EF4-FFF2-40B4-BE49-F238E27FC236}">
                <a16:creationId xmlns:a16="http://schemas.microsoft.com/office/drawing/2014/main" id="{5478ACF2-FED6-0023-DBFB-F3F5BA2F673C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22443" y="1803218"/>
            <a:ext cx="1702964" cy="166686"/>
          </a:xfrm>
          <a:prstGeom prst="chevron">
            <a:avLst>
              <a:gd name="adj" fmla="val 27734"/>
            </a:avLst>
          </a:prstGeom>
          <a:solidFill>
            <a:schemeClr val="accent2"/>
          </a:solidFill>
          <a:ln w="9525" algn="ctr">
            <a:noFill/>
            <a:miter lim="800000"/>
            <a:headEnd/>
            <a:tailEnd/>
          </a:ln>
        </p:spPr>
        <p:txBody>
          <a:bodyPr lIns="0" tIns="89999" rIns="0" bIns="89999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Beyond 202x</a:t>
            </a:r>
            <a:endParaRPr kumimoji="0" lang="en-US" sz="8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Calibri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954A59-5070-A109-281A-C06F72DDF485}"/>
              </a:ext>
            </a:extLst>
          </p:cNvPr>
          <p:cNvCxnSpPr>
            <a:cxnSpLocks/>
          </p:cNvCxnSpPr>
          <p:nvPr/>
        </p:nvCxnSpPr>
        <p:spPr>
          <a:xfrm>
            <a:off x="6480844" y="3102530"/>
            <a:ext cx="514800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2">
            <a:extLst>
              <a:ext uri="{FF2B5EF4-FFF2-40B4-BE49-F238E27FC236}">
                <a16:creationId xmlns:a16="http://schemas.microsoft.com/office/drawing/2014/main" id="{AC0D592A-7991-0B91-2FC4-21CD84EFFF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80846" y="2750041"/>
            <a:ext cx="5147997" cy="3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91440" bIns="9000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61F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Calibri"/>
              </a:rPr>
              <a:t>Success KPIs</a:t>
            </a:r>
          </a:p>
        </p:txBody>
      </p:sp>
      <p:graphicFrame>
        <p:nvGraphicFramePr>
          <p:cNvPr id="62" name="Table 33">
            <a:extLst>
              <a:ext uri="{FF2B5EF4-FFF2-40B4-BE49-F238E27FC236}">
                <a16:creationId xmlns:a16="http://schemas.microsoft.com/office/drawing/2014/main" id="{8817BDF6-6F27-271B-CAC7-718207A17A63}"/>
              </a:ext>
            </a:extLst>
          </p:cNvPr>
          <p:cNvGraphicFramePr>
            <a:graphicFrameLocks noGrp="1"/>
          </p:cNvGraphicFramePr>
          <p:nvPr/>
        </p:nvGraphicFramePr>
        <p:xfrm>
          <a:off x="6477405" y="3138283"/>
          <a:ext cx="5148002" cy="1280160"/>
        </p:xfrm>
        <a:graphic>
          <a:graphicData uri="http://schemas.openxmlformats.org/drawingml/2006/table">
            <a:tbl>
              <a:tblPr firstRow="1" bandRow="1"/>
              <a:tblGrid>
                <a:gridCol w="2826744">
                  <a:extLst>
                    <a:ext uri="{9D8B030D-6E8A-4147-A177-3AD203B41FA5}">
                      <a16:colId xmlns:a16="http://schemas.microsoft.com/office/drawing/2014/main" val="470460442"/>
                    </a:ext>
                  </a:extLst>
                </a:gridCol>
                <a:gridCol w="1160629">
                  <a:extLst>
                    <a:ext uri="{9D8B030D-6E8A-4147-A177-3AD203B41FA5}">
                      <a16:colId xmlns:a16="http://schemas.microsoft.com/office/drawing/2014/main" val="2265604082"/>
                    </a:ext>
                  </a:extLst>
                </a:gridCol>
                <a:gridCol w="1160629">
                  <a:extLst>
                    <a:ext uri="{9D8B030D-6E8A-4147-A177-3AD203B41FA5}">
                      <a16:colId xmlns:a16="http://schemas.microsoft.com/office/drawing/2014/main" val="371083450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KPI</a:t>
                      </a:r>
                    </a:p>
                  </a:txBody>
                  <a:tcPr marL="72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marL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By</a:t>
                      </a:r>
                    </a:p>
                  </a:txBody>
                  <a:tcPr marL="360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42414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7B39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[Insert key performance indicator for initiative]</a:t>
                      </a:r>
                    </a:p>
                  </a:txBody>
                  <a:tcPr marL="72000" marR="36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[Insert target for KPI]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[Insert timeframe]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820279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7B39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[Insert key performance indicator for initiative]</a:t>
                      </a:r>
                    </a:p>
                  </a:txBody>
                  <a:tcPr marL="72000" marR="36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[Insert target for KPI]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[Insert timeframe]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001107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7B39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[Insert key performance indicator for initiative]</a:t>
                      </a:r>
                    </a:p>
                  </a:txBody>
                  <a:tcPr marL="72000" marR="36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tx1"/>
                          </a:solidFill>
                        </a:rPr>
                        <a:t>[Insert target for KPI]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[Insert timeframe]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88218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7B39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[Insert key performance indicator for initiative]</a:t>
                      </a:r>
                    </a:p>
                  </a:txBody>
                  <a:tcPr marL="72000" marR="36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[Insert target for KPI]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[Insert timeframe]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899295"/>
                  </a:ext>
                </a:extLst>
              </a:tr>
              <a:tr h="177478">
                <a:tc>
                  <a:txBody>
                    <a:bodyPr/>
                    <a:lstStyle/>
                    <a:p>
                      <a:pPr marL="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7B39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Calibri"/>
                        </a:rPr>
                        <a:t>[Insert key performance indicator for initiative]</a:t>
                      </a:r>
                    </a:p>
                  </a:txBody>
                  <a:tcPr marL="72000" marR="36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[Insert target for KPI]</a:t>
                      </a:r>
                    </a:p>
                  </a:txBody>
                  <a:tcPr marL="36000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Calibri"/>
                        </a:rPr>
                        <a:t>[Insert timeframe]</a:t>
                      </a:r>
                    </a:p>
                  </a:txBody>
                  <a:tcPr marL="36000" marR="45720" marT="36000" marB="36000" anchor="ctr">
                    <a:lnL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558171"/>
                  </a:ext>
                </a:extLst>
              </a:tr>
            </a:tbl>
          </a:graphicData>
        </a:graphic>
      </p:graphicFrame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C43500-4F54-F4CC-2CFD-2A18D7958A81}"/>
              </a:ext>
            </a:extLst>
          </p:cNvPr>
          <p:cNvCxnSpPr>
            <a:cxnSpLocks/>
          </p:cNvCxnSpPr>
          <p:nvPr/>
        </p:nvCxnSpPr>
        <p:spPr>
          <a:xfrm>
            <a:off x="6096000" y="1325880"/>
            <a:ext cx="0" cy="5065195"/>
          </a:xfrm>
          <a:prstGeom prst="line">
            <a:avLst/>
          </a:prstGeom>
          <a:ln w="9525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507;p14">
            <a:extLst>
              <a:ext uri="{FF2B5EF4-FFF2-40B4-BE49-F238E27FC236}">
                <a16:creationId xmlns:a16="http://schemas.microsoft.com/office/drawing/2014/main" id="{2AFFBB06-C72D-E228-0EA4-68A2D9D8CA1A}"/>
              </a:ext>
            </a:extLst>
          </p:cNvPr>
          <p:cNvSpPr txBox="1"/>
          <p:nvPr/>
        </p:nvSpPr>
        <p:spPr>
          <a:xfrm>
            <a:off x="467805" y="6391075"/>
            <a:ext cx="72960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032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62032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GB" sz="900">
                <a:solidFill>
                  <a:srgbClr val="062032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endParaRPr sz="900" b="0" i="0" u="none" strike="noStrike" cap="none">
              <a:solidFill>
                <a:srgbClr val="0620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15CC78-CC01-849D-C2A1-ACB17289C05D}"/>
                  </a:ext>
                </a:extLst>
              </p14:cNvPr>
              <p14:cNvContentPartPr/>
              <p14:nvPr/>
            </p14:nvContentPartPr>
            <p14:xfrm>
              <a:off x="2657160" y="129618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15CC78-CC01-849D-C2A1-ACB17289C0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8520" y="128754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E309E8-1E4B-E28D-8D52-7004E27A1C39}"/>
              </a:ext>
            </a:extLst>
          </p:cNvPr>
          <p:cNvSpPr/>
          <p:nvPr/>
        </p:nvSpPr>
        <p:spPr>
          <a:xfrm>
            <a:off x="10358438" y="0"/>
            <a:ext cx="1833562" cy="6301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Roadmap and plan for specific initiative</a:t>
            </a:r>
          </a:p>
        </p:txBody>
      </p:sp>
    </p:spTree>
    <p:extLst>
      <p:ext uri="{BB962C8B-B14F-4D97-AF65-F5344CB8AC3E}">
        <p14:creationId xmlns:p14="http://schemas.microsoft.com/office/powerpoint/2010/main" val="115790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743B3ED-7E49-0F43-B693-5FA508EF18FE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467805" y="1603022"/>
          <a:ext cx="9666095" cy="4046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F9E84FB-D0A0-9B28-1642-68338E9F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Together, these [xx] strategic initiatives have the potential </a:t>
            </a:r>
            <a:br>
              <a:rPr lang="en-GB" dirty="0"/>
            </a:br>
            <a:r>
              <a:rPr lang="en-GB" dirty="0"/>
              <a:t>to add [xx] of annual EBITDA </a:t>
            </a:r>
            <a:endParaRPr lang="en-DK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917AD4-7E11-DAFA-E997-E16E54BC1B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C49EBE-B468-9242-B845-7BD57636AE7D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 bwMode="auto">
          <a:xfrm>
            <a:off x="2031433" y="3978122"/>
            <a:ext cx="851467" cy="0"/>
          </a:xfrm>
          <a:prstGeom prst="line">
            <a:avLst/>
          </a:prstGeom>
          <a:ln w="3175" cap="flat" cmpd="sng" algn="ctr">
            <a:solidFill>
              <a:srgbClr val="000000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E82B2C9-822A-F249-B190-BF2F05511BEC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4791901" y="5798849"/>
            <a:ext cx="990600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BU 2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567CCFE-7AC7-C44F-B352-07C30C610E13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884898" y="5801197"/>
            <a:ext cx="1233779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Total base case EBITDA 202x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718DEC-C6CC-7745-B398-3749F52E3727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3053224" y="5798849"/>
            <a:ext cx="687388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BU 1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12EAA55-1FD7-A14D-B6E2-8B16818B529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6735468" y="5798849"/>
            <a:ext cx="903288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BU 3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63C701A-3E34-BF40-AFDB-7AFEA281D713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8890222" y="3207513"/>
            <a:ext cx="431800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xx-xx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73947FD-09DA-ED4D-A681-C5B687D7A022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8890222" y="4538214"/>
            <a:ext cx="431800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xx-xx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57A77B7-5DD2-5540-884D-F4180B977E44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8974360" y="5376751"/>
            <a:ext cx="263525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22225" tIns="0" rIns="22225" bIns="0" numCol="1" spcCol="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xx-xx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482B862-52F8-9B42-BDB0-F22E964D3C18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8455317" y="5798849"/>
            <a:ext cx="1301609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Total opportunity EBITDA 202x</a:t>
            </a: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7308061-7371-5743-8D67-3F809581DCF0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390876" y="3726656"/>
            <a:ext cx="212725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xx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416942D-B111-804F-A99A-CDC6AD8D118A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8890222" y="2468563"/>
            <a:ext cx="431800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xx-xx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52256-6E65-8840-B12E-5F818A3A0CD5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536046" y="2049462"/>
            <a:ext cx="214313" cy="160338"/>
          </a:xfrm>
          <a:prstGeom prst="rect">
            <a:avLst/>
          </a:prstGeom>
          <a:solidFill>
            <a:schemeClr val="accent3"/>
          </a:solidFill>
          <a:ln w="9525" algn="ctr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9B8756-B330-A84A-BCBE-C6DEC98BDFF4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36046" y="2282825"/>
            <a:ext cx="214313" cy="160338"/>
          </a:xfrm>
          <a:prstGeom prst="rect">
            <a:avLst/>
          </a:prstGeom>
          <a:solidFill>
            <a:schemeClr val="accent2"/>
          </a:solidFill>
          <a:ln w="9525" algn="ctr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ECFF5F-2D37-6B47-AE5E-0E7CFCCD725A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536046" y="2516188"/>
            <a:ext cx="214313" cy="160338"/>
          </a:xfrm>
          <a:prstGeom prst="rect">
            <a:avLst/>
          </a:prstGeom>
          <a:solidFill>
            <a:srgbClr val="051C2C"/>
          </a:solidFill>
          <a:ln w="9525" algn="ctr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670AD0-2D7A-5B49-B171-BE8B787AE8CD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822988" y="2044700"/>
            <a:ext cx="939800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BU 3</a:t>
            </a:r>
            <a:endParaRPr kumimoji="0" lang="en-GB" sz="12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3BEA165-78B4-4D4F-A969-4733F1815DF5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822988" y="2278063"/>
            <a:ext cx="977900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BU 2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FF8A594-0556-A449-BF59-DDEF46F6E473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822988" y="2511425"/>
            <a:ext cx="674688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BU 1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DD2385-67EE-EE49-948F-84B4E8B22E65}"/>
              </a:ext>
            </a:extLst>
          </p:cNvPr>
          <p:cNvSpPr txBox="1"/>
          <p:nvPr/>
        </p:nvSpPr>
        <p:spPr>
          <a:xfrm>
            <a:off x="9827745" y="3129518"/>
            <a:ext cx="1592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 xx-xx%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3A8567-A499-FD41-BB4C-BEABF56AC72C}"/>
              </a:ext>
            </a:extLst>
          </p:cNvPr>
          <p:cNvSpPr txBox="1"/>
          <p:nvPr/>
        </p:nvSpPr>
        <p:spPr>
          <a:xfrm>
            <a:off x="9844169" y="4460218"/>
            <a:ext cx="1592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 xx-xx%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3CD809-0025-3846-99C9-934963F574D4}"/>
              </a:ext>
            </a:extLst>
          </p:cNvPr>
          <p:cNvSpPr txBox="1"/>
          <p:nvPr/>
        </p:nvSpPr>
        <p:spPr>
          <a:xfrm>
            <a:off x="9844169" y="5269259"/>
            <a:ext cx="1592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 xx-xx%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2044B6-F90A-A449-BCAE-DF089F7FAA7D}"/>
              </a:ext>
            </a:extLst>
          </p:cNvPr>
          <p:cNvSpPr/>
          <p:nvPr/>
        </p:nvSpPr>
        <p:spPr>
          <a:xfrm>
            <a:off x="467806" y="1368884"/>
            <a:ext cx="3042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Incremental EBITDA contribution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[Currency]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Arial" panose="020B06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604FCF-B380-9641-99B9-07D88AE6C25A}"/>
              </a:ext>
            </a:extLst>
          </p:cNvPr>
          <p:cNvCxnSpPr>
            <a:cxnSpLocks/>
          </p:cNvCxnSpPr>
          <p:nvPr>
            <p:custDataLst>
              <p:tags r:id="rId19"/>
            </p:custDataLst>
          </p:nvPr>
        </p:nvCxnSpPr>
        <p:spPr bwMode="auto">
          <a:xfrm>
            <a:off x="3926908" y="3894344"/>
            <a:ext cx="851467" cy="0"/>
          </a:xfrm>
          <a:prstGeom prst="line">
            <a:avLst/>
          </a:prstGeom>
          <a:ln w="3175" cap="flat" cmpd="sng" algn="ctr">
            <a:solidFill>
              <a:srgbClr val="000000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CC54C0C-A968-9540-B36F-EF4C442F9711}"/>
              </a:ext>
            </a:extLst>
          </p:cNvPr>
          <p:cNvCxnSpPr>
            <a:cxnSpLocks/>
          </p:cNvCxnSpPr>
          <p:nvPr>
            <p:custDataLst>
              <p:tags r:id="rId20"/>
            </p:custDataLst>
          </p:nvPr>
        </p:nvCxnSpPr>
        <p:spPr bwMode="auto">
          <a:xfrm>
            <a:off x="5828733" y="3217732"/>
            <a:ext cx="851467" cy="0"/>
          </a:xfrm>
          <a:prstGeom prst="line">
            <a:avLst/>
          </a:prstGeom>
          <a:ln w="3175" cap="flat" cmpd="sng" algn="ctr">
            <a:solidFill>
              <a:srgbClr val="000000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1B8E72-4659-AE4B-B88E-DA3FB01CC7F1}"/>
              </a:ext>
            </a:extLst>
          </p:cNvPr>
          <p:cNvCxnSpPr>
            <a:cxnSpLocks/>
          </p:cNvCxnSpPr>
          <p:nvPr>
            <p:custDataLst>
              <p:tags r:id="rId21"/>
            </p:custDataLst>
          </p:nvPr>
        </p:nvCxnSpPr>
        <p:spPr bwMode="auto">
          <a:xfrm>
            <a:off x="7721033" y="2737696"/>
            <a:ext cx="851467" cy="0"/>
          </a:xfrm>
          <a:prstGeom prst="line">
            <a:avLst/>
          </a:prstGeom>
          <a:ln w="3175" cap="flat" cmpd="sng" algn="ctr">
            <a:solidFill>
              <a:srgbClr val="000000"/>
            </a:solidFill>
            <a:prstDash val="lg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Footer Placeholder 2">
            <a:extLst>
              <a:ext uri="{FF2B5EF4-FFF2-40B4-BE49-F238E27FC236}">
                <a16:creationId xmlns:a16="http://schemas.microsoft.com/office/drawing/2014/main" id="{9881E700-0F85-5F43-9E5B-1A675A9C7450}"/>
              </a:ext>
            </a:extLst>
          </p:cNvPr>
          <p:cNvSpPr txBox="1">
            <a:spLocks/>
          </p:cNvSpPr>
          <p:nvPr/>
        </p:nvSpPr>
        <p:spPr>
          <a:xfrm>
            <a:off x="467805" y="6391075"/>
            <a:ext cx="7296098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DK"/>
            </a:defPPr>
            <a:lvl1pPr marL="0" algn="r" defTabSz="914400" rtl="0" eaLnBrk="1" latinLnBrk="0" hangingPunct="1">
              <a:defRPr sz="900" kern="1200">
                <a:solidFill>
                  <a:srgbClr val="0620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620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xx</a:t>
            </a:r>
            <a:endParaRPr kumimoji="0" lang="en-DK" sz="900" b="0" i="0" u="none" strike="noStrike" kern="1200" cap="none" spc="0" normalizeH="0" baseline="0" noProof="0">
              <a:ln>
                <a:noFill/>
              </a:ln>
              <a:solidFill>
                <a:srgbClr val="0620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5D334BBE-A449-BA48-B2A4-CA834CC1E598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3290555" y="3655038"/>
            <a:ext cx="212725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xx-xx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7BBCF0EC-2955-C144-95F9-DAC103C6450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5180839" y="2966619"/>
            <a:ext cx="212725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xx-xx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4D3C1B48-6A42-854B-A637-71450986CFA6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7080750" y="2486714"/>
            <a:ext cx="212725" cy="182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75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5661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–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949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2376" indent="-18288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75000"/>
              <a:buFont typeface="Arial" panose="020B0604020202020204" pitchFamily="34" charset="0"/>
              <a:buChar char="-"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37360" indent="-3657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xx-xx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2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63A104-ACAC-50C3-C926-46ACF36B41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2" name="Google Shape;742;p20"/>
          <p:cNvSpPr/>
          <p:nvPr/>
        </p:nvSpPr>
        <p:spPr>
          <a:xfrm>
            <a:off x="467806" y="1368884"/>
            <a:ext cx="580900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dirty="0">
                <a:ln>
                  <a:noFill/>
                </a:ln>
                <a:solidFill>
                  <a:srgbClr val="17161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Total expected financial impact of strategic initiatives</a:t>
            </a:r>
            <a:endParaRPr kumimoji="0" lang="en-US" sz="1400" b="1" i="0" u="none" strike="noStrike" kern="0" cap="none" spc="0" normalizeH="0" baseline="0" dirty="0">
              <a:ln>
                <a:noFill/>
              </a:ln>
              <a:solidFill>
                <a:srgbClr val="171616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[currency]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srgbClr val="171616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82AF77FD-6A3D-A856-25A7-BEC5D772507C}"/>
                  </a:ext>
                </a:extLst>
              </p:cNvPr>
              <p:cNvGraphicFramePr/>
              <p:nvPr/>
            </p:nvGraphicFramePr>
            <p:xfrm>
              <a:off x="550863" y="2084610"/>
              <a:ext cx="11090273" cy="405372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82AF77FD-6A3D-A856-25A7-BEC5D77250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863" y="2084610"/>
                <a:ext cx="11090273" cy="405372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2AD0F2D-F146-96B3-855A-363B5707BA8B}"/>
              </a:ext>
            </a:extLst>
          </p:cNvPr>
          <p:cNvSpPr txBox="1">
            <a:spLocks/>
          </p:cNvSpPr>
          <p:nvPr/>
        </p:nvSpPr>
        <p:spPr>
          <a:xfrm>
            <a:off x="467805" y="6391075"/>
            <a:ext cx="7296098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DK"/>
            </a:defPPr>
            <a:lvl1pPr marL="0" algn="r" defTabSz="914400" rtl="0" eaLnBrk="1" latinLnBrk="0" hangingPunct="1">
              <a:defRPr sz="900" kern="1200">
                <a:solidFill>
                  <a:srgbClr val="06203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srgbClr val="06203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Source: xx</a:t>
            </a:r>
            <a:endParaRPr kumimoji="0" lang="en-DK" sz="900" b="0" i="0" u="none" strike="noStrike" kern="1200" cap="none" spc="0" normalizeH="0" baseline="0" noProof="0">
              <a:ln>
                <a:noFill/>
              </a:ln>
              <a:solidFill>
                <a:srgbClr val="06203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EE55D4-EBEC-35B3-27BB-07890100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expect a total of xx [currency] from these strategic initiatives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321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70B2-C13F-7F9F-4365-8EA24671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Profitability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6A51B-B8AB-D651-6B75-D28D8FC44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Appendix A: Frameworks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24ACE-4644-4C71-EE3E-A7CEBC98743A}"/>
              </a:ext>
            </a:extLst>
          </p:cNvPr>
          <p:cNvSpPr/>
          <p:nvPr/>
        </p:nvSpPr>
        <p:spPr>
          <a:xfrm>
            <a:off x="669284" y="3357385"/>
            <a:ext cx="1537428" cy="813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Profits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1DFB4-CFB3-E2A0-5C32-0A8938F48DD3}"/>
              </a:ext>
            </a:extLst>
          </p:cNvPr>
          <p:cNvSpPr/>
          <p:nvPr/>
        </p:nvSpPr>
        <p:spPr>
          <a:xfrm>
            <a:off x="2776304" y="2093066"/>
            <a:ext cx="1537428" cy="8138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Revenues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EC55ED-1EE6-6380-CD3A-4E5E272750A8}"/>
              </a:ext>
            </a:extLst>
          </p:cNvPr>
          <p:cNvSpPr/>
          <p:nvPr/>
        </p:nvSpPr>
        <p:spPr>
          <a:xfrm>
            <a:off x="2776304" y="4621703"/>
            <a:ext cx="1537428" cy="813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Costs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361095-518E-C1C5-19A5-20E00CBF9028}"/>
              </a:ext>
            </a:extLst>
          </p:cNvPr>
          <p:cNvSpPr/>
          <p:nvPr/>
        </p:nvSpPr>
        <p:spPr>
          <a:xfrm>
            <a:off x="4883324" y="1462208"/>
            <a:ext cx="1537428" cy="8112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Volume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A47138-D8B1-5953-7D2C-CAE446897EC9}"/>
              </a:ext>
            </a:extLst>
          </p:cNvPr>
          <p:cNvSpPr/>
          <p:nvPr/>
        </p:nvSpPr>
        <p:spPr>
          <a:xfrm>
            <a:off x="4883324" y="2726527"/>
            <a:ext cx="1537428" cy="8112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Price per unit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CCFA1F-FF0B-B503-38E8-115DDBF6E865}"/>
              </a:ext>
            </a:extLst>
          </p:cNvPr>
          <p:cNvSpPr/>
          <p:nvPr/>
        </p:nvSpPr>
        <p:spPr>
          <a:xfrm>
            <a:off x="4883324" y="3990846"/>
            <a:ext cx="1537428" cy="8112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Variable costs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DE4DC-C57E-5FA1-B6E7-A6A0BF72CF53}"/>
              </a:ext>
            </a:extLst>
          </p:cNvPr>
          <p:cNvSpPr/>
          <p:nvPr/>
        </p:nvSpPr>
        <p:spPr>
          <a:xfrm>
            <a:off x="4883324" y="5255164"/>
            <a:ext cx="1537428" cy="8112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Fixed costs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9B24F3-23E1-D4AB-8F24-2836B805E02D}"/>
              </a:ext>
            </a:extLst>
          </p:cNvPr>
          <p:cNvSpPr/>
          <p:nvPr/>
        </p:nvSpPr>
        <p:spPr>
          <a:xfrm>
            <a:off x="6990344" y="3371491"/>
            <a:ext cx="1537428" cy="8112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Volume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78624-0728-FF6B-B20A-88152CD49301}"/>
              </a:ext>
            </a:extLst>
          </p:cNvPr>
          <p:cNvSpPr/>
          <p:nvPr/>
        </p:nvSpPr>
        <p:spPr>
          <a:xfrm>
            <a:off x="6990344" y="4588936"/>
            <a:ext cx="1537428" cy="8112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Cost per unit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0A8490D-C6CB-2D71-06E8-EA5645249860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206712" y="2499974"/>
            <a:ext cx="569592" cy="126431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C6A7712-B196-8D56-581A-155EFBD8C5D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206712" y="3764293"/>
            <a:ext cx="569592" cy="12643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E95BDAC-4195-6F3C-85D3-03BFFF0820D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313732" y="2499974"/>
            <a:ext cx="569592" cy="6321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BA1AAA1-9C63-5DC9-7533-0C196C33E8D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313732" y="1867814"/>
            <a:ext cx="569592" cy="6321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30C5062-259F-A658-1C59-FF6DA18F5C01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313732" y="4396452"/>
            <a:ext cx="569592" cy="6321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9380522-9ACD-96D6-629A-E978A8062E3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4313732" y="5028611"/>
            <a:ext cx="569592" cy="6321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1338B26-6BD2-12BD-1F2D-E767F78ECF4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420752" y="4396452"/>
            <a:ext cx="569592" cy="5980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4D6E05E-4F23-5719-2516-F863147AAE3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6420752" y="3777097"/>
            <a:ext cx="569592" cy="6193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34429-9ADA-541E-067E-A41F54C185DF}"/>
              </a:ext>
            </a:extLst>
          </p:cNvPr>
          <p:cNvSpPr/>
          <p:nvPr/>
        </p:nvSpPr>
        <p:spPr>
          <a:xfrm>
            <a:off x="9097364" y="1462209"/>
            <a:ext cx="2505264" cy="1588902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tx2">
                    <a:lumMod val="10000"/>
                  </a:schemeClr>
                </a:solidFill>
              </a:rPr>
              <a:t>Useful revenue segmentation: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By product type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By distribution channel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By geography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By customer type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22BA12-F48C-C663-9718-F6AF7C8F3D73}"/>
              </a:ext>
            </a:extLst>
          </p:cNvPr>
          <p:cNvSpPr/>
          <p:nvPr/>
        </p:nvSpPr>
        <p:spPr>
          <a:xfrm>
            <a:off x="9097364" y="3392756"/>
            <a:ext cx="2505264" cy="2673619"/>
          </a:xfrm>
          <a:prstGeom prst="rect">
            <a:avLst/>
          </a:prstGeom>
          <a:solidFill>
            <a:schemeClr val="accent4">
              <a:alpha val="27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tx2">
                    <a:lumMod val="10000"/>
                  </a:schemeClr>
                </a:solidFill>
              </a:rPr>
              <a:t>Variable cost examples: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Raw materials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Delivery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Commission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Direct labor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Marketing</a:t>
            </a:r>
          </a:p>
          <a:p>
            <a:pPr>
              <a:buClr>
                <a:schemeClr val="tx2">
                  <a:lumMod val="10000"/>
                </a:schemeClr>
              </a:buClr>
            </a:pPr>
            <a:endParaRPr lang="en-US" sz="1400" b="1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spcAft>
                <a:spcPts val="600"/>
              </a:spcAft>
              <a:buClr>
                <a:schemeClr val="tx2">
                  <a:lumMod val="10000"/>
                </a:schemeClr>
              </a:buClr>
            </a:pPr>
            <a:r>
              <a:rPr lang="en-US" sz="1400" b="1" dirty="0">
                <a:solidFill>
                  <a:schemeClr val="tx2">
                    <a:lumMod val="10000"/>
                  </a:schemeClr>
                </a:solidFill>
              </a:rPr>
              <a:t>Fixed cost examples: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Rent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Staff overhead</a:t>
            </a:r>
          </a:p>
          <a:p>
            <a:pPr marL="285750" indent="-285750">
              <a:buClr>
                <a:schemeClr val="tx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Loan interests</a:t>
            </a:r>
          </a:p>
        </p:txBody>
      </p:sp>
    </p:spTree>
    <p:extLst>
      <p:ext uri="{BB962C8B-B14F-4D97-AF65-F5344CB8AC3E}">
        <p14:creationId xmlns:p14="http://schemas.microsoft.com/office/powerpoint/2010/main" val="146795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70B2-C13F-7F9F-4365-8EA24671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 tree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6A51B-B8AB-D651-6B75-D28D8FC44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Appendix A: Frameworks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D925B8-055B-A362-4941-6DC06A66D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674" y="2968777"/>
            <a:ext cx="1346704" cy="1636406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90000" tIns="90000" rIns="90000" bIns="90000" anchor="ctr"/>
          <a:lstStyle/>
          <a:p>
            <a:pPr algn="ctr">
              <a:defRPr/>
            </a:pPr>
            <a:r>
              <a:rPr lang="en-US" altLang="ja-JP" sz="1200" b="1">
                <a:solidFill>
                  <a:schemeClr val="bg1"/>
                </a:solidFill>
                <a:ea typeface="ＭＳ Ｐゴシック" pitchFamily="50" charset="-128"/>
              </a:rPr>
              <a:t>[Main issue]</a:t>
            </a:r>
            <a:endParaRPr lang="en-GB" altLang="ja-JP" sz="1200" b="1">
              <a:solidFill>
                <a:schemeClr val="bg1"/>
              </a:solidFill>
              <a:ea typeface="ＭＳ Ｐゴシック" pitchFamily="5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B84E35-A31F-CA76-F265-2A1BDD941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5874" y="1809487"/>
            <a:ext cx="1138685" cy="1551961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 b="1" dirty="0">
                <a:solidFill>
                  <a:schemeClr val="bg1"/>
                </a:solidFill>
                <a:ea typeface="ＭＳ Ｐゴシック" pitchFamily="50" charset="-128"/>
              </a:rPr>
              <a:t>[Main drivers of issue]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1DF4B-3A22-C442-6364-48CE86323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5874" y="4212512"/>
            <a:ext cx="1138685" cy="1551600"/>
          </a:xfrm>
          <a:prstGeom prst="rect">
            <a:avLst/>
          </a:prstGeom>
          <a:solidFill>
            <a:schemeClr val="accent2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 b="1">
                <a:solidFill>
                  <a:schemeClr val="bg1"/>
                </a:solidFill>
                <a:ea typeface="ＭＳ Ｐゴシック" pitchFamily="50" charset="-128"/>
              </a:rPr>
              <a:t>[Main drivers of issue]</a:t>
            </a:r>
          </a:p>
        </p:txBody>
      </p:sp>
      <p:cxnSp>
        <p:nvCxnSpPr>
          <p:cNvPr id="8" name="AutoShape 8">
            <a:extLst>
              <a:ext uri="{FF2B5EF4-FFF2-40B4-BE49-F238E27FC236}">
                <a16:creationId xmlns:a16="http://schemas.microsoft.com/office/drawing/2014/main" id="{D524F264-BABE-3395-2771-12E8BC243482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 flipV="1">
            <a:off x="2030378" y="2585468"/>
            <a:ext cx="745496" cy="120151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</p:spPr>
      </p:cxnSp>
      <p:cxnSp>
        <p:nvCxnSpPr>
          <p:cNvPr id="9" name="AutoShape 9">
            <a:extLst>
              <a:ext uri="{FF2B5EF4-FFF2-40B4-BE49-F238E27FC236}">
                <a16:creationId xmlns:a16="http://schemas.microsoft.com/office/drawing/2014/main" id="{D38B3F38-8FAD-2CFE-71A0-D7A1E9819A04}"/>
              </a:ext>
            </a:extLst>
          </p:cNvPr>
          <p:cNvCxnSpPr>
            <a:cxnSpLocks noChangeShapeType="1"/>
            <a:stCxn id="5" idx="3"/>
            <a:endCxn id="7" idx="1"/>
          </p:cNvCxnSpPr>
          <p:nvPr/>
        </p:nvCxnSpPr>
        <p:spPr bwMode="auto">
          <a:xfrm>
            <a:off x="2030378" y="3786980"/>
            <a:ext cx="745496" cy="120133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</p:spPr>
      </p:cxnSp>
      <p:cxnSp>
        <p:nvCxnSpPr>
          <p:cNvPr id="10" name="AutoShape 10">
            <a:extLst>
              <a:ext uri="{FF2B5EF4-FFF2-40B4-BE49-F238E27FC236}">
                <a16:creationId xmlns:a16="http://schemas.microsoft.com/office/drawing/2014/main" id="{DBFCB92D-68A2-F0F1-FE89-BCD91A87B590}"/>
              </a:ext>
            </a:extLst>
          </p:cNvPr>
          <p:cNvCxnSpPr>
            <a:cxnSpLocks noChangeShapeType="1"/>
            <a:stCxn id="7" idx="3"/>
            <a:endCxn id="34" idx="1"/>
          </p:cNvCxnSpPr>
          <p:nvPr/>
        </p:nvCxnSpPr>
        <p:spPr bwMode="auto">
          <a:xfrm flipV="1">
            <a:off x="3914559" y="4427439"/>
            <a:ext cx="496598" cy="56087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943FA52-1760-5576-7CAA-544F5A4AB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157" y="1809487"/>
            <a:ext cx="2693407" cy="431336"/>
          </a:xfrm>
          <a:prstGeom prst="rect">
            <a:avLst/>
          </a:prstGeom>
          <a:solidFill>
            <a:srgbClr val="E6E6E6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[Secondary drivers of issue]</a:t>
            </a:r>
          </a:p>
        </p:txBody>
      </p:sp>
      <p:cxnSp>
        <p:nvCxnSpPr>
          <p:cNvPr id="12" name="AutoShape 14">
            <a:extLst>
              <a:ext uri="{FF2B5EF4-FFF2-40B4-BE49-F238E27FC236}">
                <a16:creationId xmlns:a16="http://schemas.microsoft.com/office/drawing/2014/main" id="{702B6D08-4DC7-823C-77EF-DC23878BEC30}"/>
              </a:ext>
            </a:extLst>
          </p:cNvPr>
          <p:cNvCxnSpPr>
            <a:cxnSpLocks noChangeShapeType="1"/>
            <a:stCxn id="6" idx="3"/>
            <a:endCxn id="11" idx="1"/>
          </p:cNvCxnSpPr>
          <p:nvPr/>
        </p:nvCxnSpPr>
        <p:spPr bwMode="auto">
          <a:xfrm flipV="1">
            <a:off x="3914559" y="2025155"/>
            <a:ext cx="496598" cy="56031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</p:spPr>
      </p:cxnSp>
      <p:cxnSp>
        <p:nvCxnSpPr>
          <p:cNvPr id="13" name="AutoShape 15">
            <a:extLst>
              <a:ext uri="{FF2B5EF4-FFF2-40B4-BE49-F238E27FC236}">
                <a16:creationId xmlns:a16="http://schemas.microsoft.com/office/drawing/2014/main" id="{0D02ECFD-057F-EAE8-0B0A-5CB0DE912A8E}"/>
              </a:ext>
            </a:extLst>
          </p:cNvPr>
          <p:cNvCxnSpPr>
            <a:cxnSpLocks noChangeShapeType="1"/>
            <a:stCxn id="6" idx="3"/>
            <a:endCxn id="29" idx="1"/>
          </p:cNvCxnSpPr>
          <p:nvPr/>
        </p:nvCxnSpPr>
        <p:spPr bwMode="auto">
          <a:xfrm>
            <a:off x="3914559" y="2585468"/>
            <a:ext cx="496598" cy="54523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C48F716-FAD8-AAA2-2C4E-EB88CF1AE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157" y="5318062"/>
            <a:ext cx="2693407" cy="429853"/>
          </a:xfrm>
          <a:prstGeom prst="rect">
            <a:avLst/>
          </a:prstGeom>
          <a:solidFill>
            <a:srgbClr val="E6E6E6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[Secondary drivers of issue]</a:t>
            </a:r>
          </a:p>
        </p:txBody>
      </p:sp>
      <p:cxnSp>
        <p:nvCxnSpPr>
          <p:cNvPr id="15" name="AutoShape 25">
            <a:extLst>
              <a:ext uri="{FF2B5EF4-FFF2-40B4-BE49-F238E27FC236}">
                <a16:creationId xmlns:a16="http://schemas.microsoft.com/office/drawing/2014/main" id="{EC8C2A55-9EC2-B330-786C-9BEBDA84652C}"/>
              </a:ext>
            </a:extLst>
          </p:cNvPr>
          <p:cNvCxnSpPr>
            <a:cxnSpLocks noChangeShapeType="1"/>
            <a:stCxn id="7" idx="3"/>
            <a:endCxn id="14" idx="1"/>
          </p:cNvCxnSpPr>
          <p:nvPr/>
        </p:nvCxnSpPr>
        <p:spPr bwMode="auto">
          <a:xfrm>
            <a:off x="3914559" y="4988312"/>
            <a:ext cx="496598" cy="54467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sm" len="sm"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9FDF4-7312-1AE5-3E9F-614CCD476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52" y="1596638"/>
            <a:ext cx="4040111" cy="395552"/>
          </a:xfrm>
          <a:prstGeom prst="rect">
            <a:avLst/>
          </a:prstGeom>
          <a:solidFill>
            <a:srgbClr val="E6E6E6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[Underlying drivers]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D9D871-8F8E-602E-2362-B33FEF928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52" y="2058120"/>
            <a:ext cx="4040111" cy="395552"/>
          </a:xfrm>
          <a:prstGeom prst="rect">
            <a:avLst/>
          </a:prstGeom>
          <a:solidFill>
            <a:srgbClr val="E6E6E6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[Underlying drivers]</a:t>
            </a:r>
          </a:p>
        </p:txBody>
      </p:sp>
      <p:cxnSp>
        <p:nvCxnSpPr>
          <p:cNvPr id="25" name="Elbow Connector 15">
            <a:extLst>
              <a:ext uri="{FF2B5EF4-FFF2-40B4-BE49-F238E27FC236}">
                <a16:creationId xmlns:a16="http://schemas.microsoft.com/office/drawing/2014/main" id="{69A22647-33A9-21EB-FE8D-6B1ED500EC3C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7104564" y="1794414"/>
            <a:ext cx="442488" cy="23074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F80F404-A8D9-8F9E-EB44-D0EA9455A0BC}"/>
              </a:ext>
            </a:extLst>
          </p:cNvPr>
          <p:cNvCxnSpPr>
            <a:cxnSpLocks/>
            <a:stCxn id="11" idx="3"/>
            <a:endCxn id="24" idx="1"/>
          </p:cNvCxnSpPr>
          <p:nvPr/>
        </p:nvCxnSpPr>
        <p:spPr>
          <a:xfrm>
            <a:off x="7104564" y="2025155"/>
            <a:ext cx="442488" cy="23074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40919DA-BE4F-8EFF-E958-B7330B5D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52" y="5104474"/>
            <a:ext cx="4040111" cy="395552"/>
          </a:xfrm>
          <a:prstGeom prst="rect">
            <a:avLst/>
          </a:prstGeom>
          <a:solidFill>
            <a:srgbClr val="E6E6E6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[Underlying drivers]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48DB2-DC13-5174-57E3-1B0A954DD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52" y="5565952"/>
            <a:ext cx="4040111" cy="395552"/>
          </a:xfrm>
          <a:prstGeom prst="rect">
            <a:avLst/>
          </a:prstGeom>
          <a:solidFill>
            <a:srgbClr val="E6E6E6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[Underlying drivers]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85D0E3-3FE8-41ED-FB66-36A8173DE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157" y="2915780"/>
            <a:ext cx="2693407" cy="429853"/>
          </a:xfrm>
          <a:prstGeom prst="rect">
            <a:avLst/>
          </a:prstGeom>
          <a:solidFill>
            <a:srgbClr val="E6E6E6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[Secondary drivers of issue]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7D8F68-3F7F-8E2C-3D17-474AE540E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52" y="2702190"/>
            <a:ext cx="4040111" cy="395552"/>
          </a:xfrm>
          <a:prstGeom prst="rect">
            <a:avLst/>
          </a:prstGeom>
          <a:solidFill>
            <a:srgbClr val="E6E6E6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[Underlying drivers]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E8C4E9-DC37-3BC3-A3AB-AD4D9964F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52" y="3163672"/>
            <a:ext cx="4040111" cy="395552"/>
          </a:xfrm>
          <a:prstGeom prst="rect">
            <a:avLst/>
          </a:prstGeom>
          <a:solidFill>
            <a:srgbClr val="E6E6E6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[Underlying drivers]</a:t>
            </a:r>
          </a:p>
        </p:txBody>
      </p:sp>
      <p:cxnSp>
        <p:nvCxnSpPr>
          <p:cNvPr id="32" name="Elbow Connector 21">
            <a:extLst>
              <a:ext uri="{FF2B5EF4-FFF2-40B4-BE49-F238E27FC236}">
                <a16:creationId xmlns:a16="http://schemas.microsoft.com/office/drawing/2014/main" id="{A7A897D1-5989-1B2E-F4D2-FEA095AD9134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104564" y="2899966"/>
            <a:ext cx="442488" cy="23074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23">
            <a:extLst>
              <a:ext uri="{FF2B5EF4-FFF2-40B4-BE49-F238E27FC236}">
                <a16:creationId xmlns:a16="http://schemas.microsoft.com/office/drawing/2014/main" id="{DDF126CF-7BAA-2B00-5EDA-3FE134DDA536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7104564" y="3130707"/>
            <a:ext cx="442488" cy="23074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31775-584B-C0CC-4DF0-AF378D3D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157" y="4212512"/>
            <a:ext cx="2693407" cy="429853"/>
          </a:xfrm>
          <a:prstGeom prst="rect">
            <a:avLst/>
          </a:prstGeom>
          <a:solidFill>
            <a:srgbClr val="E6E6E6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[Secondary drivers of issue]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77EE3E-1FAB-2FF8-80F0-CDCC0B001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52" y="3998922"/>
            <a:ext cx="4040111" cy="395552"/>
          </a:xfrm>
          <a:prstGeom prst="rect">
            <a:avLst/>
          </a:prstGeom>
          <a:solidFill>
            <a:srgbClr val="E6E6E6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[Underlying drivers]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1A409B-92D0-3725-C9F6-23B09707E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7052" y="4460404"/>
            <a:ext cx="4040111" cy="395552"/>
          </a:xfrm>
          <a:prstGeom prst="rect">
            <a:avLst/>
          </a:prstGeom>
          <a:solidFill>
            <a:srgbClr val="E6E6E6"/>
          </a:solidFill>
          <a:ln w="19050" algn="ctr">
            <a:noFill/>
            <a:miter lim="800000"/>
            <a:headEnd type="none" w="sm" len="sm"/>
            <a:tailEnd type="none" w="sm" len="sm"/>
          </a:ln>
        </p:spPr>
        <p:txBody>
          <a:bodyPr wrap="square" lIns="18000" tIns="18000" rIns="18000" bIns="18000" anchor="ctr"/>
          <a:lstStyle/>
          <a:p>
            <a:pPr algn="ctr">
              <a:defRPr/>
            </a:pPr>
            <a:r>
              <a:rPr lang="en-US" altLang="ja-JP" sz="1200">
                <a:ea typeface="ＭＳ Ｐゴシック" pitchFamily="50" charset="-128"/>
              </a:rPr>
              <a:t>[Underlying drivers]</a:t>
            </a:r>
          </a:p>
        </p:txBody>
      </p:sp>
      <p:cxnSp>
        <p:nvCxnSpPr>
          <p:cNvPr id="37" name="Elbow Connector 25">
            <a:extLst>
              <a:ext uri="{FF2B5EF4-FFF2-40B4-BE49-F238E27FC236}">
                <a16:creationId xmlns:a16="http://schemas.microsoft.com/office/drawing/2014/main" id="{1367727A-A4B8-D40B-5B8F-79420A5BEE0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7104564" y="4196698"/>
            <a:ext cx="442488" cy="23074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B72E3946-4FD3-407D-8C50-38A7FEF624FB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7104564" y="4427439"/>
            <a:ext cx="442488" cy="23074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224">
            <a:extLst>
              <a:ext uri="{FF2B5EF4-FFF2-40B4-BE49-F238E27FC236}">
                <a16:creationId xmlns:a16="http://schemas.microsoft.com/office/drawing/2014/main" id="{9FA0034E-788C-DEBA-0BA8-EDF145D8AB7A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 flipV="1">
            <a:off x="7104564" y="5302250"/>
            <a:ext cx="442488" cy="230739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226">
            <a:extLst>
              <a:ext uri="{FF2B5EF4-FFF2-40B4-BE49-F238E27FC236}">
                <a16:creationId xmlns:a16="http://schemas.microsoft.com/office/drawing/2014/main" id="{1954A610-6DBC-69F2-3B17-E3507332697B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>
            <a:off x="7104564" y="5532989"/>
            <a:ext cx="442488" cy="230739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3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70B2-C13F-7F9F-4365-8EA24671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McKinsey 7S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6A51B-B8AB-D651-6B75-D28D8FC443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Appendix A: Frameworks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C3D917-60F4-9C6F-98DB-69AEACBE68DE}"/>
              </a:ext>
            </a:extLst>
          </p:cNvPr>
          <p:cNvSpPr/>
          <p:nvPr/>
        </p:nvSpPr>
        <p:spPr>
          <a:xfrm>
            <a:off x="5327286" y="1917557"/>
            <a:ext cx="1537428" cy="5640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Structure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C653E46-63A2-FA09-87FC-6BD74729EA68}"/>
              </a:ext>
            </a:extLst>
          </p:cNvPr>
          <p:cNvSpPr/>
          <p:nvPr/>
        </p:nvSpPr>
        <p:spPr>
          <a:xfrm>
            <a:off x="5201478" y="3521437"/>
            <a:ext cx="1789044" cy="7134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Shared values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CE4C3-9D54-3E9E-C4A4-DE056058F0BC}"/>
              </a:ext>
            </a:extLst>
          </p:cNvPr>
          <p:cNvSpPr/>
          <p:nvPr/>
        </p:nvSpPr>
        <p:spPr>
          <a:xfrm>
            <a:off x="2367769" y="3137791"/>
            <a:ext cx="1537428" cy="5640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Strategy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353D2E-0FDD-9B78-E0E6-EA31E7EB3B18}"/>
              </a:ext>
            </a:extLst>
          </p:cNvPr>
          <p:cNvSpPr/>
          <p:nvPr/>
        </p:nvSpPr>
        <p:spPr>
          <a:xfrm>
            <a:off x="5327286" y="5274664"/>
            <a:ext cx="1537428" cy="56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Staff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3D51CF-0EB6-CB16-5EBC-BD3CE27E0D39}"/>
              </a:ext>
            </a:extLst>
          </p:cNvPr>
          <p:cNvSpPr/>
          <p:nvPr/>
        </p:nvSpPr>
        <p:spPr>
          <a:xfrm>
            <a:off x="2367769" y="4051574"/>
            <a:ext cx="1537428" cy="56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3EFC61-71BC-4310-9E99-5AD6161FB2EF}"/>
              </a:ext>
            </a:extLst>
          </p:cNvPr>
          <p:cNvSpPr/>
          <p:nvPr/>
        </p:nvSpPr>
        <p:spPr>
          <a:xfrm>
            <a:off x="8286803" y="3137791"/>
            <a:ext cx="1537428" cy="5640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Systems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9350FD-4606-D599-123D-AF038DE1C18B}"/>
              </a:ext>
            </a:extLst>
          </p:cNvPr>
          <p:cNvSpPr/>
          <p:nvPr/>
        </p:nvSpPr>
        <p:spPr>
          <a:xfrm>
            <a:off x="8286803" y="4051574"/>
            <a:ext cx="1537428" cy="566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Style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B0F9F0-4211-29D8-017E-413E9809D863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6096000" y="4234858"/>
            <a:ext cx="0" cy="10398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CDE455-0AE3-13DC-85BB-B9CF3DDD08D9}"/>
              </a:ext>
            </a:extLst>
          </p:cNvPr>
          <p:cNvCxnSpPr>
            <a:cxnSpLocks/>
            <a:stCxn id="29" idx="1"/>
            <a:endCxn id="26" idx="0"/>
          </p:cNvCxnSpPr>
          <p:nvPr/>
        </p:nvCxnSpPr>
        <p:spPr>
          <a:xfrm flipH="1">
            <a:off x="6096000" y="4335038"/>
            <a:ext cx="2190803" cy="93962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34B411-4A53-853C-0F0A-8885C821FE39}"/>
              </a:ext>
            </a:extLst>
          </p:cNvPr>
          <p:cNvCxnSpPr>
            <a:cxnSpLocks/>
            <a:stCxn id="27" idx="3"/>
            <a:endCxn id="26" idx="0"/>
          </p:cNvCxnSpPr>
          <p:nvPr/>
        </p:nvCxnSpPr>
        <p:spPr>
          <a:xfrm>
            <a:off x="3905197" y="4335038"/>
            <a:ext cx="2190803" cy="93962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D6224F-6CC9-1AF1-0C94-34C443B80413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3136483" y="3701864"/>
            <a:ext cx="0" cy="3497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1FAA28-8A33-0472-EEDF-D4E906D4861C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055517" y="3701864"/>
            <a:ext cx="0" cy="3497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CA0357-F2FD-72D4-6FFC-72C476835A8F}"/>
              </a:ext>
            </a:extLst>
          </p:cNvPr>
          <p:cNvCxnSpPr>
            <a:cxnSpLocks/>
            <a:stCxn id="3" idx="2"/>
            <a:endCxn id="24" idx="0"/>
          </p:cNvCxnSpPr>
          <p:nvPr/>
        </p:nvCxnSpPr>
        <p:spPr>
          <a:xfrm>
            <a:off x="6096000" y="2481630"/>
            <a:ext cx="0" cy="1039807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6268128-2D38-F0A7-0075-FC5C507DA976}"/>
              </a:ext>
            </a:extLst>
          </p:cNvPr>
          <p:cNvCxnSpPr>
            <a:cxnSpLocks/>
            <a:stCxn id="3" idx="2"/>
            <a:endCxn id="25" idx="3"/>
          </p:cNvCxnSpPr>
          <p:nvPr/>
        </p:nvCxnSpPr>
        <p:spPr>
          <a:xfrm flipH="1">
            <a:off x="3905197" y="2481630"/>
            <a:ext cx="2190803" cy="938198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481C89-E2D7-05A3-41AB-7DAB74631F75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095999" y="2478764"/>
            <a:ext cx="2190804" cy="941064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E552781-F1A3-E963-AABF-CF59768B410D}"/>
              </a:ext>
            </a:extLst>
          </p:cNvPr>
          <p:cNvSpPr txBox="1"/>
          <p:nvPr/>
        </p:nvSpPr>
        <p:spPr>
          <a:xfrm>
            <a:off x="467806" y="1917557"/>
            <a:ext cx="2582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HARD ELEMENTS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67BA5A-E5AC-9A7B-3265-3F8FA3B26CE3}"/>
              </a:ext>
            </a:extLst>
          </p:cNvPr>
          <p:cNvSpPr txBox="1"/>
          <p:nvPr/>
        </p:nvSpPr>
        <p:spPr>
          <a:xfrm>
            <a:off x="467806" y="5503038"/>
            <a:ext cx="2582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SOFT ELEMENTS</a:t>
            </a:r>
          </a:p>
        </p:txBody>
      </p:sp>
    </p:spTree>
    <p:extLst>
      <p:ext uri="{BB962C8B-B14F-4D97-AF65-F5344CB8AC3E}">
        <p14:creationId xmlns:p14="http://schemas.microsoft.com/office/powerpoint/2010/main" val="374016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3538-6937-7092-F4D2-615DC662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analysis (version 1)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02B9905-7897-5A2C-970A-F4E918D2BD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30160" y="100540"/>
            <a:ext cx="4007104" cy="123111"/>
          </a:xfrm>
        </p:spPr>
        <p:txBody>
          <a:bodyPr/>
          <a:lstStyle/>
          <a:p>
            <a:r>
              <a:rPr lang="en-US" dirty="0"/>
              <a:t>Appendix A: Frameworks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9FBDD6-FFB8-1A87-BCB9-E81C063BE4F9}"/>
              </a:ext>
            </a:extLst>
          </p:cNvPr>
          <p:cNvSpPr/>
          <p:nvPr/>
        </p:nvSpPr>
        <p:spPr>
          <a:xfrm>
            <a:off x="467805" y="1345079"/>
            <a:ext cx="5490000" cy="346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/>
              </a:rPr>
              <a:t>Strengths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CC59F9-2262-8AD8-CF54-6DBEF30F7DB9}"/>
              </a:ext>
            </a:extLst>
          </p:cNvPr>
          <p:cNvSpPr/>
          <p:nvPr/>
        </p:nvSpPr>
        <p:spPr>
          <a:xfrm>
            <a:off x="6164565" y="1345079"/>
            <a:ext cx="5490000" cy="346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Weaknesses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AED2C-7762-9201-5923-9705AECBC393}"/>
              </a:ext>
            </a:extLst>
          </p:cNvPr>
          <p:cNvSpPr/>
          <p:nvPr/>
        </p:nvSpPr>
        <p:spPr>
          <a:xfrm>
            <a:off x="467805" y="3867126"/>
            <a:ext cx="5490000" cy="3464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Arial" panose="020B0604020202020204"/>
              </a:rPr>
              <a:t>Opportunities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4147E-5E80-C126-06E0-8E9943ECBEB5}"/>
              </a:ext>
            </a:extLst>
          </p:cNvPr>
          <p:cNvSpPr/>
          <p:nvPr/>
        </p:nvSpPr>
        <p:spPr>
          <a:xfrm>
            <a:off x="6164565" y="3867126"/>
            <a:ext cx="5490000" cy="346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Threats</a:t>
            </a:r>
          </a:p>
        </p:txBody>
      </p:sp>
      <p:sp>
        <p:nvSpPr>
          <p:cNvPr id="8" name="Oval 40">
            <a:extLst>
              <a:ext uri="{FF2B5EF4-FFF2-40B4-BE49-F238E27FC236}">
                <a16:creationId xmlns:a16="http://schemas.microsoft.com/office/drawing/2014/main" id="{522F08DB-7D8A-8CEE-8706-B5DF15204B8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7806" y="1733296"/>
            <a:ext cx="5490000" cy="19677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40" tIns="91440" rIns="91440" bIns="91440" anchor="t"/>
          <a:lstStyle/>
          <a:p>
            <a:pPr marL="225425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[Description of strength</a:t>
            </a:r>
            <a:r>
              <a:rPr lang="en-US" sz="1200" kern="1200" dirty="0">
                <a:solidFill>
                  <a:schemeClr val="tx2">
                    <a:lumMod val="10000"/>
                  </a:schemeClr>
                </a:solidFill>
                <a:ea typeface="+mn-ea"/>
                <a:cs typeface="+mn-cs"/>
              </a:rPr>
              <a:t>]</a:t>
            </a:r>
          </a:p>
          <a:p>
            <a:pPr marL="225425" indent="-171450">
              <a:spcBef>
                <a:spcPts val="3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[Description of strength</a:t>
            </a:r>
            <a:r>
              <a:rPr lang="en-US" sz="1200" kern="1200" dirty="0">
                <a:solidFill>
                  <a:schemeClr val="tx2">
                    <a:lumMod val="10000"/>
                  </a:schemeClr>
                </a:solidFill>
                <a:ea typeface="+mn-ea"/>
                <a:cs typeface="+mn-cs"/>
              </a:rPr>
              <a:t>]</a:t>
            </a:r>
          </a:p>
          <a:p>
            <a:pPr marL="225425" indent="-171450">
              <a:spcBef>
                <a:spcPts val="3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[Description of strength</a:t>
            </a:r>
            <a:r>
              <a:rPr lang="en-US" sz="1200" kern="1200" dirty="0">
                <a:solidFill>
                  <a:schemeClr val="tx2">
                    <a:lumMod val="10000"/>
                  </a:schemeClr>
                </a:solidFill>
                <a:ea typeface="+mn-ea"/>
                <a:cs typeface="+mn-cs"/>
              </a:rPr>
              <a:t>]</a:t>
            </a:r>
          </a:p>
          <a:p>
            <a:pPr marL="225425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sp>
        <p:nvSpPr>
          <p:cNvPr id="9" name="Oval 40">
            <a:extLst>
              <a:ext uri="{FF2B5EF4-FFF2-40B4-BE49-F238E27FC236}">
                <a16:creationId xmlns:a16="http://schemas.microsoft.com/office/drawing/2014/main" id="{36B9EB55-72A0-B265-AE9D-F7404D9DC7B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164565" y="1733296"/>
            <a:ext cx="5490000" cy="19677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40" tIns="91440" rIns="91440" bIns="91440" anchor="t"/>
          <a:lstStyle/>
          <a:p>
            <a:pPr marL="225425" marR="0" lvl="0" indent="-17145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[Description of weakness]</a:t>
            </a:r>
          </a:p>
          <a:p>
            <a:pPr marL="225425" indent="-171450">
              <a:spcBef>
                <a:spcPts val="3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[Description of weakness]</a:t>
            </a:r>
          </a:p>
          <a:p>
            <a:pPr marL="225425" indent="-171450">
              <a:spcBef>
                <a:spcPts val="3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[Description of weakness]</a:t>
            </a:r>
          </a:p>
          <a:p>
            <a:pPr marL="225425" marR="0" lvl="0" indent="-17145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sp>
        <p:nvSpPr>
          <p:cNvPr id="10" name="Oval 40">
            <a:extLst>
              <a:ext uri="{FF2B5EF4-FFF2-40B4-BE49-F238E27FC236}">
                <a16:creationId xmlns:a16="http://schemas.microsoft.com/office/drawing/2014/main" id="{8F45A77B-44C1-79A5-0635-7D16EDEFD36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467806" y="4255344"/>
            <a:ext cx="5490000" cy="19677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40" tIns="91440" rIns="91440" bIns="91440" anchor="t"/>
          <a:lstStyle/>
          <a:p>
            <a:pPr marL="225425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[Description of opportunity]</a:t>
            </a:r>
          </a:p>
          <a:p>
            <a:pPr marL="225425" indent="-171450">
              <a:spcBef>
                <a:spcPts val="3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[Description of opportunity]</a:t>
            </a:r>
          </a:p>
          <a:p>
            <a:pPr marL="225425" indent="-171450">
              <a:spcBef>
                <a:spcPts val="3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[Description of opportunity]</a:t>
            </a:r>
          </a:p>
          <a:p>
            <a:pPr marL="225425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sp>
        <p:nvSpPr>
          <p:cNvPr id="11" name="Oval 40">
            <a:extLst>
              <a:ext uri="{FF2B5EF4-FFF2-40B4-BE49-F238E27FC236}">
                <a16:creationId xmlns:a16="http://schemas.microsoft.com/office/drawing/2014/main" id="{9906B0DC-44F7-D7C0-3A34-645E03D6E1D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164565" y="4255344"/>
            <a:ext cx="5490000" cy="19677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91440" tIns="91440" rIns="91440" bIns="91440" anchor="t"/>
          <a:lstStyle/>
          <a:p>
            <a:pPr marL="225425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2">
                    <a:lumMod val="10000"/>
                  </a:schemeClr>
                </a:solidFill>
                <a:ea typeface="+mn-ea"/>
                <a:cs typeface="+mn-cs"/>
              </a:rPr>
              <a:t>[Description of threat]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25425" indent="-171450">
              <a:spcBef>
                <a:spcPts val="3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chemeClr val="tx2">
                    <a:lumMod val="10000"/>
                  </a:schemeClr>
                </a:solidFill>
                <a:ea typeface="+mn-ea"/>
                <a:cs typeface="+mn-cs"/>
              </a:rPr>
              <a:t>[Description of threat]</a:t>
            </a:r>
          </a:p>
          <a:p>
            <a:pPr marL="225425" indent="-171450">
              <a:spcBef>
                <a:spcPts val="30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200" kern="1200" dirty="0">
                <a:solidFill>
                  <a:schemeClr val="tx2">
                    <a:lumMod val="10000"/>
                  </a:schemeClr>
                </a:solidFill>
                <a:ea typeface="+mn-ea"/>
                <a:cs typeface="+mn-cs"/>
              </a:rPr>
              <a:t>[Description of threat]</a:t>
            </a:r>
          </a:p>
          <a:p>
            <a:pPr marL="225425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8020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8FBD-819C-044E-8849-244B7C71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202x strategy: [insert title/name of strategy, if applicable]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F9D7D5-467D-335B-F6F1-99A3D547E0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110F80E-A812-9D49-9809-3129DDC289DA}"/>
              </a:ext>
            </a:extLst>
          </p:cNvPr>
          <p:cNvSpPr/>
          <p:nvPr/>
        </p:nvSpPr>
        <p:spPr>
          <a:xfrm>
            <a:off x="618835" y="1598910"/>
            <a:ext cx="1116975" cy="99060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9BFAA10-2C14-3A4D-8271-76A9EF206D13}"/>
              </a:ext>
            </a:extLst>
          </p:cNvPr>
          <p:cNvSpPr/>
          <p:nvPr/>
        </p:nvSpPr>
        <p:spPr>
          <a:xfrm>
            <a:off x="1735810" y="1598910"/>
            <a:ext cx="9837355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[Insert purpose or mission statement]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2F6CC5-7CE6-1E4B-AD63-19FB68D1C260}"/>
              </a:ext>
            </a:extLst>
          </p:cNvPr>
          <p:cNvSpPr/>
          <p:nvPr/>
        </p:nvSpPr>
        <p:spPr>
          <a:xfrm>
            <a:off x="618835" y="2736250"/>
            <a:ext cx="1116975" cy="990600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50BED6-AB5C-9248-9252-7182739E96CF}"/>
              </a:ext>
            </a:extLst>
          </p:cNvPr>
          <p:cNvSpPr/>
          <p:nvPr/>
        </p:nvSpPr>
        <p:spPr>
          <a:xfrm>
            <a:off x="1735810" y="2736250"/>
            <a:ext cx="9837355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0" algn="ctr">
              <a:spcBef>
                <a:spcPts val="400"/>
              </a:spcBef>
              <a:spcAft>
                <a:spcPts val="400"/>
              </a:spcAft>
              <a:buClrTx/>
              <a:defRPr/>
            </a:pPr>
            <a:r>
              <a:rPr lang="en-US" b="1" kern="1200">
                <a:solidFill>
                  <a:schemeClr val="tx1"/>
                </a:solidFill>
              </a:rPr>
              <a:t>[Insert vision statement]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120F31-5002-C24C-BD54-37E6A5A8C614}"/>
              </a:ext>
            </a:extLst>
          </p:cNvPr>
          <p:cNvSpPr/>
          <p:nvPr/>
        </p:nvSpPr>
        <p:spPr>
          <a:xfrm>
            <a:off x="618835" y="4252804"/>
            <a:ext cx="1116975" cy="2138398"/>
          </a:xfrm>
          <a:prstGeom prst="rect">
            <a:avLst/>
          </a:prstGeom>
          <a:solidFill>
            <a:schemeClr val="accent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6411257-4AA3-AA4F-8155-9553DFE94099}"/>
              </a:ext>
            </a:extLst>
          </p:cNvPr>
          <p:cNvSpPr/>
          <p:nvPr/>
        </p:nvSpPr>
        <p:spPr>
          <a:xfrm>
            <a:off x="1921791" y="4252804"/>
            <a:ext cx="3123568" cy="2138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[Insert must-win battle #1]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[Add description and/or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ke</a:t>
            </a:r>
            <a:r>
              <a:rPr lang="en-US" kern="1200" dirty="0">
                <a:solidFill>
                  <a:schemeClr val="tx1"/>
                </a:solidFill>
              </a:rPr>
              <a:t>y strategic initiatives]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3C7990F-2178-914B-858A-DFD080E92928}"/>
              </a:ext>
            </a:extLst>
          </p:cNvPr>
          <p:cNvSpPr/>
          <p:nvPr/>
        </p:nvSpPr>
        <p:spPr>
          <a:xfrm>
            <a:off x="5184462" y="4252804"/>
            <a:ext cx="3124800" cy="2138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 algn="ctr">
              <a:spcBef>
                <a:spcPts val="400"/>
              </a:spcBef>
              <a:spcAft>
                <a:spcPts val="400"/>
              </a:spcAft>
              <a:buClrTx/>
              <a:defRPr/>
            </a:pPr>
            <a:r>
              <a:rPr lang="en-US" b="1" kern="1200">
                <a:solidFill>
                  <a:schemeClr val="tx1"/>
                </a:solidFill>
              </a:rPr>
              <a:t>[Insert must-win battle #2]</a:t>
            </a:r>
          </a:p>
          <a:p>
            <a:pPr lvl="0" algn="ctr">
              <a:spcBef>
                <a:spcPts val="400"/>
              </a:spcBef>
              <a:spcAft>
                <a:spcPts val="400"/>
              </a:spcAft>
              <a:buClrTx/>
              <a:defRPr/>
            </a:pPr>
            <a:r>
              <a:rPr lang="en-US" kern="1200">
                <a:solidFill>
                  <a:schemeClr val="tx1"/>
                </a:solidFill>
              </a:rPr>
              <a:t>[Add description and/or key strategic initiatives]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CA965D-FA1D-8A47-8A01-D93DF46C66C9}"/>
              </a:ext>
            </a:extLst>
          </p:cNvPr>
          <p:cNvSpPr/>
          <p:nvPr/>
        </p:nvSpPr>
        <p:spPr>
          <a:xfrm>
            <a:off x="8448365" y="4252804"/>
            <a:ext cx="3124800" cy="2138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 algn="ctr">
              <a:spcBef>
                <a:spcPts val="400"/>
              </a:spcBef>
              <a:spcAft>
                <a:spcPts val="400"/>
              </a:spcAft>
              <a:buClrTx/>
              <a:defRPr/>
            </a:pPr>
            <a:r>
              <a:rPr lang="en-US" b="1" kern="1200">
                <a:solidFill>
                  <a:schemeClr val="tx1"/>
                </a:solidFill>
              </a:rPr>
              <a:t>[Insert must-win battle #3]</a:t>
            </a:r>
          </a:p>
          <a:p>
            <a:pPr lvl="0" algn="ctr">
              <a:spcBef>
                <a:spcPts val="400"/>
              </a:spcBef>
              <a:spcAft>
                <a:spcPts val="400"/>
              </a:spcAft>
              <a:buClrTx/>
              <a:defRPr/>
            </a:pPr>
            <a:r>
              <a:rPr lang="en-US" kern="1200">
                <a:solidFill>
                  <a:schemeClr val="tx1"/>
                </a:solidFill>
              </a:rPr>
              <a:t>[Add description and/or key strategic initiatives]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0B9F4444-6EEA-9147-9E63-53E8EFB9CE19}"/>
              </a:ext>
            </a:extLst>
          </p:cNvPr>
          <p:cNvSpPr/>
          <p:nvPr/>
        </p:nvSpPr>
        <p:spPr>
          <a:xfrm>
            <a:off x="3003128" y="3873590"/>
            <a:ext cx="960895" cy="232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riangle 73">
            <a:extLst>
              <a:ext uri="{FF2B5EF4-FFF2-40B4-BE49-F238E27FC236}">
                <a16:creationId xmlns:a16="http://schemas.microsoft.com/office/drawing/2014/main" id="{9D8BD485-889F-0F42-97C0-F33A62C219CD}"/>
              </a:ext>
            </a:extLst>
          </p:cNvPr>
          <p:cNvSpPr/>
          <p:nvPr/>
        </p:nvSpPr>
        <p:spPr>
          <a:xfrm>
            <a:off x="6266415" y="3873590"/>
            <a:ext cx="960895" cy="232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AAE2A9F4-5468-4241-815F-ECC8876E1B0D}"/>
              </a:ext>
            </a:extLst>
          </p:cNvPr>
          <p:cNvSpPr/>
          <p:nvPr/>
        </p:nvSpPr>
        <p:spPr>
          <a:xfrm>
            <a:off x="9530318" y="3873590"/>
            <a:ext cx="960895" cy="23247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6156CA-53B9-21B5-D258-2B72CF799A81}"/>
              </a:ext>
            </a:extLst>
          </p:cNvPr>
          <p:cNvSpPr/>
          <p:nvPr/>
        </p:nvSpPr>
        <p:spPr>
          <a:xfrm>
            <a:off x="10552670" y="0"/>
            <a:ext cx="1639330" cy="398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Version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16680-0152-6E9E-968D-D7ABADC70133}"/>
              </a:ext>
            </a:extLst>
          </p:cNvPr>
          <p:cNvSpPr txBox="1"/>
          <p:nvPr/>
        </p:nvSpPr>
        <p:spPr>
          <a:xfrm>
            <a:off x="13255021" y="2335121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5902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8FBD-819C-044E-8849-244B7C71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202x strategy: [insert title/name of strategy, if applicable]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B3B3210-B4FB-813D-006E-FD9EA7B456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3FCE70-2935-3A4C-AECD-0EF28ED03222}"/>
              </a:ext>
            </a:extLst>
          </p:cNvPr>
          <p:cNvSpPr/>
          <p:nvPr/>
        </p:nvSpPr>
        <p:spPr bwMode="auto">
          <a:xfrm>
            <a:off x="467806" y="1346533"/>
            <a:ext cx="11173331" cy="369971"/>
          </a:xfrm>
          <a:prstGeom prst="round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>
                <a:solidFill>
                  <a:schemeClr val="bg1"/>
                </a:solidFill>
                <a:latin typeface="+mn-lt"/>
              </a:rPr>
              <a:t>[Insert vision statement]</a:t>
            </a:r>
            <a:endParaRPr lang="en-US" sz="12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F1091D7F-8F98-0C4E-A4B0-35D4E0DAEBE4}"/>
              </a:ext>
            </a:extLst>
          </p:cNvPr>
          <p:cNvSpPr/>
          <p:nvPr/>
        </p:nvSpPr>
        <p:spPr bwMode="auto">
          <a:xfrm>
            <a:off x="467806" y="2199880"/>
            <a:ext cx="1031449" cy="974132"/>
          </a:xfrm>
          <a:prstGeom prst="homePlate">
            <a:avLst>
              <a:gd name="adj" fmla="val 22131"/>
            </a:avLst>
          </a:prstGeom>
          <a:solidFill>
            <a:schemeClr val="accent2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>
                <a:solidFill>
                  <a:schemeClr val="bg1"/>
                </a:solidFill>
                <a:latin typeface="+mn-lt"/>
              </a:rPr>
              <a:t>[BU 1]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2CFE865A-85FF-A24A-A931-76774D0A09B3}"/>
              </a:ext>
            </a:extLst>
          </p:cNvPr>
          <p:cNvSpPr/>
          <p:nvPr/>
        </p:nvSpPr>
        <p:spPr bwMode="auto">
          <a:xfrm>
            <a:off x="467806" y="3270129"/>
            <a:ext cx="1031449" cy="974132"/>
          </a:xfrm>
          <a:prstGeom prst="homePlate">
            <a:avLst>
              <a:gd name="adj" fmla="val 22131"/>
            </a:avLst>
          </a:prstGeom>
          <a:solidFill>
            <a:schemeClr val="accent2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>
                <a:solidFill>
                  <a:schemeClr val="bg1"/>
                </a:solidFill>
                <a:latin typeface="+mn-lt"/>
              </a:rPr>
              <a:t>[BU 2]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F63C3DA-D060-1242-BE4E-D0400F42F44B}"/>
              </a:ext>
            </a:extLst>
          </p:cNvPr>
          <p:cNvSpPr/>
          <p:nvPr/>
        </p:nvSpPr>
        <p:spPr bwMode="auto">
          <a:xfrm>
            <a:off x="467806" y="5410626"/>
            <a:ext cx="1031449" cy="974132"/>
          </a:xfrm>
          <a:prstGeom prst="homePlate">
            <a:avLst>
              <a:gd name="adj" fmla="val 22131"/>
            </a:avLst>
          </a:prstGeom>
          <a:solidFill>
            <a:schemeClr val="accent2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>
                <a:solidFill>
                  <a:schemeClr val="bg1"/>
                </a:solidFill>
                <a:latin typeface="+mn-lt"/>
              </a:rPr>
              <a:t>Enablers to succeed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8A215174-4A1E-EF47-931E-42C5C9A113C2}"/>
              </a:ext>
            </a:extLst>
          </p:cNvPr>
          <p:cNvSpPr/>
          <p:nvPr/>
        </p:nvSpPr>
        <p:spPr bwMode="auto">
          <a:xfrm>
            <a:off x="467806" y="4340378"/>
            <a:ext cx="1031449" cy="974132"/>
          </a:xfrm>
          <a:prstGeom prst="homePlate">
            <a:avLst>
              <a:gd name="adj" fmla="val 22131"/>
            </a:avLst>
          </a:prstGeom>
          <a:solidFill>
            <a:schemeClr val="accent2"/>
          </a:solidFill>
          <a:ln w="19050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 dirty="0">
                <a:solidFill>
                  <a:schemeClr val="bg1"/>
                </a:solidFill>
                <a:latin typeface="+mn-lt"/>
              </a:rPr>
              <a:t>[BU 3]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CC76F3-5FEF-2B44-AAFC-5E34A0ED6272}"/>
              </a:ext>
            </a:extLst>
          </p:cNvPr>
          <p:cNvSpPr/>
          <p:nvPr/>
        </p:nvSpPr>
        <p:spPr bwMode="auto">
          <a:xfrm>
            <a:off x="1707801" y="1773207"/>
            <a:ext cx="1800000" cy="369971"/>
          </a:xfrm>
          <a:prstGeom prst="round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 dirty="0">
                <a:solidFill>
                  <a:schemeClr val="bg1"/>
                </a:solidFill>
                <a:latin typeface="+mn-lt"/>
              </a:rPr>
              <a:t>[Geo/region 1]</a:t>
            </a:r>
            <a:endParaRPr lang="en-US" sz="1200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3E350E-2848-4F49-8C28-430CE85FBD80}"/>
              </a:ext>
            </a:extLst>
          </p:cNvPr>
          <p:cNvSpPr/>
          <p:nvPr/>
        </p:nvSpPr>
        <p:spPr bwMode="auto">
          <a:xfrm>
            <a:off x="3741135" y="1773207"/>
            <a:ext cx="1800000" cy="369971"/>
          </a:xfrm>
          <a:prstGeom prst="round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>
                <a:solidFill>
                  <a:schemeClr val="bg1"/>
                </a:solidFill>
                <a:latin typeface="+mn-lt"/>
              </a:rPr>
              <a:t>[Geo/region 2]</a:t>
            </a:r>
            <a:endParaRPr lang="en-US" sz="12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54BCA7E-450F-F14F-BD3F-601D82D3F9A2}"/>
              </a:ext>
            </a:extLst>
          </p:cNvPr>
          <p:cNvSpPr/>
          <p:nvPr/>
        </p:nvSpPr>
        <p:spPr bwMode="auto">
          <a:xfrm>
            <a:off x="5774469" y="1773207"/>
            <a:ext cx="1800000" cy="369971"/>
          </a:xfrm>
          <a:prstGeom prst="round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>
                <a:solidFill>
                  <a:schemeClr val="bg1"/>
                </a:solidFill>
                <a:latin typeface="+mn-lt"/>
              </a:rPr>
              <a:t>[Geo/region 3]</a:t>
            </a:r>
            <a:endParaRPr lang="en-US" sz="12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D5A8893-FA8A-9C47-A405-CA9214E64621}"/>
              </a:ext>
            </a:extLst>
          </p:cNvPr>
          <p:cNvSpPr/>
          <p:nvPr/>
        </p:nvSpPr>
        <p:spPr bwMode="auto">
          <a:xfrm>
            <a:off x="7807803" y="1773207"/>
            <a:ext cx="1800000" cy="369971"/>
          </a:xfrm>
          <a:prstGeom prst="round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>
                <a:solidFill>
                  <a:schemeClr val="bg1"/>
                </a:solidFill>
                <a:latin typeface="+mn-lt"/>
              </a:rPr>
              <a:t>[Geo/region 4]</a:t>
            </a:r>
            <a:endParaRPr lang="en-US" sz="12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A76675C-3FB4-7643-9ED8-4342E56A82DA}"/>
              </a:ext>
            </a:extLst>
          </p:cNvPr>
          <p:cNvSpPr/>
          <p:nvPr/>
        </p:nvSpPr>
        <p:spPr bwMode="auto">
          <a:xfrm>
            <a:off x="9841137" y="1773207"/>
            <a:ext cx="1800000" cy="369971"/>
          </a:xfrm>
          <a:prstGeom prst="round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200" b="1">
                <a:solidFill>
                  <a:schemeClr val="bg1"/>
                </a:solidFill>
                <a:latin typeface="+mn-lt"/>
              </a:rPr>
              <a:t>[Geo/region 5]</a:t>
            </a:r>
            <a:endParaRPr lang="en-US" sz="1200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B994DAE-4518-C44A-99C5-3F71944C5ABA}"/>
              </a:ext>
            </a:extLst>
          </p:cNvPr>
          <p:cNvSpPr/>
          <p:nvPr/>
        </p:nvSpPr>
        <p:spPr bwMode="auto">
          <a:xfrm>
            <a:off x="3741136" y="2143178"/>
            <a:ext cx="1800000" cy="4241580"/>
          </a:xfrm>
          <a:prstGeom prst="roundRect">
            <a:avLst>
              <a:gd name="adj" fmla="val 4616"/>
            </a:avLst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2333CD8-CB90-794D-92A5-ED0D7EC4C78D}"/>
              </a:ext>
            </a:extLst>
          </p:cNvPr>
          <p:cNvSpPr/>
          <p:nvPr/>
        </p:nvSpPr>
        <p:spPr bwMode="auto">
          <a:xfrm>
            <a:off x="1707801" y="2143178"/>
            <a:ext cx="1800000" cy="4241580"/>
          </a:xfrm>
          <a:prstGeom prst="roundRect">
            <a:avLst>
              <a:gd name="adj" fmla="val 4616"/>
            </a:avLst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633B415-1993-E94E-A838-3B311B6E80A0}"/>
              </a:ext>
            </a:extLst>
          </p:cNvPr>
          <p:cNvSpPr/>
          <p:nvPr/>
        </p:nvSpPr>
        <p:spPr bwMode="auto">
          <a:xfrm>
            <a:off x="5774469" y="2143178"/>
            <a:ext cx="1800000" cy="4241580"/>
          </a:xfrm>
          <a:prstGeom prst="roundRect">
            <a:avLst>
              <a:gd name="adj" fmla="val 4616"/>
            </a:avLst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A2B3CCE-6F50-0243-9C6F-E2BB22C9A1C5}"/>
              </a:ext>
            </a:extLst>
          </p:cNvPr>
          <p:cNvSpPr/>
          <p:nvPr/>
        </p:nvSpPr>
        <p:spPr bwMode="auto">
          <a:xfrm>
            <a:off x="7807803" y="2143178"/>
            <a:ext cx="1800000" cy="4241580"/>
          </a:xfrm>
          <a:prstGeom prst="roundRect">
            <a:avLst>
              <a:gd name="adj" fmla="val 4616"/>
            </a:avLst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F2DCE72-A09F-EE4E-9C4E-CDA0E1B1EC37}"/>
              </a:ext>
            </a:extLst>
          </p:cNvPr>
          <p:cNvSpPr/>
          <p:nvPr/>
        </p:nvSpPr>
        <p:spPr bwMode="auto">
          <a:xfrm>
            <a:off x="9841137" y="2143178"/>
            <a:ext cx="1800000" cy="4241580"/>
          </a:xfrm>
          <a:prstGeom prst="roundRect">
            <a:avLst>
              <a:gd name="adj" fmla="val 4616"/>
            </a:avLst>
          </a:prstGeom>
          <a:solidFill>
            <a:schemeClr val="bg1">
              <a:lumMod val="9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356B4CC-4CE0-EE46-ACB4-4663A935D0B6}"/>
              </a:ext>
            </a:extLst>
          </p:cNvPr>
          <p:cNvSpPr/>
          <p:nvPr/>
        </p:nvSpPr>
        <p:spPr bwMode="auto">
          <a:xfrm>
            <a:off x="1707799" y="3270129"/>
            <a:ext cx="9933338" cy="2530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/>
              <a:t>[Insert strategic initiative]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F2FCCD-B0DA-B44B-8A40-EA88ABC0E129}"/>
              </a:ext>
            </a:extLst>
          </p:cNvPr>
          <p:cNvSpPr/>
          <p:nvPr/>
        </p:nvSpPr>
        <p:spPr bwMode="auto">
          <a:xfrm>
            <a:off x="1707799" y="2199880"/>
            <a:ext cx="3833335" cy="25199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>
                <a:latin typeface="+mn-lt"/>
              </a:rPr>
              <a:t>[Insert strategic initiative]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A505CD4-3274-AB4F-9F5E-FFB9D60E93CA}"/>
              </a:ext>
            </a:extLst>
          </p:cNvPr>
          <p:cNvSpPr/>
          <p:nvPr/>
        </p:nvSpPr>
        <p:spPr bwMode="auto">
          <a:xfrm>
            <a:off x="1707799" y="3631195"/>
            <a:ext cx="7900004" cy="2530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/>
              <a:t>[Insert strategic initiative]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DFA3496-3CE8-8047-A120-AD5A3D2A7E7D}"/>
              </a:ext>
            </a:extLst>
          </p:cNvPr>
          <p:cNvSpPr/>
          <p:nvPr/>
        </p:nvSpPr>
        <p:spPr bwMode="auto">
          <a:xfrm>
            <a:off x="1707799" y="2921011"/>
            <a:ext cx="1799999" cy="2530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>
                <a:latin typeface="+mn-lt"/>
              </a:rPr>
              <a:t>[Strategic initiative]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F74A9B6-4171-9A47-BDF6-5F7E9CA4C291}"/>
              </a:ext>
            </a:extLst>
          </p:cNvPr>
          <p:cNvSpPr/>
          <p:nvPr/>
        </p:nvSpPr>
        <p:spPr bwMode="auto">
          <a:xfrm>
            <a:off x="1707799" y="5771191"/>
            <a:ext cx="9933337" cy="253002"/>
          </a:xfrm>
          <a:prstGeom prst="roundRect">
            <a:avLst/>
          </a:prstGeom>
          <a:solidFill>
            <a:srgbClr val="051C2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000" b="1">
                <a:solidFill>
                  <a:srgbClr val="FFFFFF"/>
                </a:solidFill>
              </a:rPr>
              <a:t>[Insert initiative(s) around enabler]</a:t>
            </a:r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B4506A9-D476-E94D-9F40-655CABE52329}"/>
              </a:ext>
            </a:extLst>
          </p:cNvPr>
          <p:cNvSpPr/>
          <p:nvPr/>
        </p:nvSpPr>
        <p:spPr bwMode="auto">
          <a:xfrm>
            <a:off x="1707799" y="6131756"/>
            <a:ext cx="9933336" cy="253002"/>
          </a:xfrm>
          <a:prstGeom prst="roundRect">
            <a:avLst/>
          </a:prstGeom>
          <a:solidFill>
            <a:srgbClr val="051C2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000" b="1">
                <a:solidFill>
                  <a:srgbClr val="FFFFFF"/>
                </a:solidFill>
              </a:rPr>
              <a:t>[Insert initiative(s) around enabler]</a:t>
            </a:r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2B94FE8-4548-B14C-B43D-DF9B8C978E46}"/>
              </a:ext>
            </a:extLst>
          </p:cNvPr>
          <p:cNvSpPr/>
          <p:nvPr/>
        </p:nvSpPr>
        <p:spPr bwMode="auto">
          <a:xfrm>
            <a:off x="1707799" y="5410626"/>
            <a:ext cx="9933336" cy="253002"/>
          </a:xfrm>
          <a:prstGeom prst="roundRect">
            <a:avLst/>
          </a:prstGeom>
          <a:solidFill>
            <a:srgbClr val="051C2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spcBef>
                <a:spcPct val="25000"/>
              </a:spcBef>
              <a:buSzPct val="85000"/>
            </a:pPr>
            <a:r>
              <a:rPr lang="en-US" sz="1000" b="1">
                <a:solidFill>
                  <a:srgbClr val="FFFFFF"/>
                </a:solidFill>
                <a:latin typeface="+mn-lt"/>
              </a:rPr>
              <a:t>[Insert initiative(s) around enabler]</a:t>
            </a:r>
            <a:endParaRPr lang="en-US" sz="10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98AA4E1-1E1C-4B4A-8A0F-6E117040DE7A}"/>
              </a:ext>
            </a:extLst>
          </p:cNvPr>
          <p:cNvSpPr/>
          <p:nvPr/>
        </p:nvSpPr>
        <p:spPr bwMode="auto">
          <a:xfrm>
            <a:off x="1707799" y="2560445"/>
            <a:ext cx="3833335" cy="25199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>
                <a:latin typeface="+mn-lt"/>
              </a:rPr>
              <a:t>[Insert strategic initiative]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A5ED9D7-8E9C-2344-8EFA-FED9FAD1E134}"/>
              </a:ext>
            </a:extLst>
          </p:cNvPr>
          <p:cNvSpPr/>
          <p:nvPr/>
        </p:nvSpPr>
        <p:spPr bwMode="auto">
          <a:xfrm>
            <a:off x="1707799" y="3992262"/>
            <a:ext cx="3833335" cy="25199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>
                <a:latin typeface="+mn-lt"/>
              </a:rPr>
              <a:t>[Insert strategic initiative]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B1C6DBD-C0DA-5540-968D-B26EA58A3E25}"/>
              </a:ext>
            </a:extLst>
          </p:cNvPr>
          <p:cNvSpPr/>
          <p:nvPr/>
        </p:nvSpPr>
        <p:spPr bwMode="auto">
          <a:xfrm>
            <a:off x="7807802" y="3992262"/>
            <a:ext cx="3833335" cy="25199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>
                <a:latin typeface="+mn-lt"/>
              </a:rPr>
              <a:t>[Insert strategic initiative]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DEBCC50-9660-5448-A310-CB4DDDECC56D}"/>
              </a:ext>
            </a:extLst>
          </p:cNvPr>
          <p:cNvSpPr/>
          <p:nvPr/>
        </p:nvSpPr>
        <p:spPr bwMode="auto">
          <a:xfrm>
            <a:off x="9841137" y="2560445"/>
            <a:ext cx="1799999" cy="2530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>
                <a:latin typeface="+mn-lt"/>
              </a:rPr>
              <a:t>[Strategic initiative]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EDAE69F-1D45-584C-91C8-369D7B801261}"/>
              </a:ext>
            </a:extLst>
          </p:cNvPr>
          <p:cNvSpPr/>
          <p:nvPr/>
        </p:nvSpPr>
        <p:spPr bwMode="auto">
          <a:xfrm>
            <a:off x="9841137" y="2199880"/>
            <a:ext cx="1799999" cy="2530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>
                <a:latin typeface="+mn-lt"/>
              </a:rPr>
              <a:t>[Strategic initiative]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A526701-2504-B14C-92DC-AA91944AFD21}"/>
              </a:ext>
            </a:extLst>
          </p:cNvPr>
          <p:cNvSpPr/>
          <p:nvPr/>
        </p:nvSpPr>
        <p:spPr bwMode="auto">
          <a:xfrm>
            <a:off x="1707799" y="4340378"/>
            <a:ext cx="7900004" cy="2530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/>
              <a:t>[Insert strategic initiative]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AED88A0-7C2C-F048-99CE-E1BF2A05E709}"/>
              </a:ext>
            </a:extLst>
          </p:cNvPr>
          <p:cNvSpPr/>
          <p:nvPr/>
        </p:nvSpPr>
        <p:spPr bwMode="auto">
          <a:xfrm>
            <a:off x="1707799" y="4700944"/>
            <a:ext cx="7900004" cy="253001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lIns="36000" tIns="36000" rIns="36000" bIns="36000" rtlCol="0" anchor="ctr" anchorCtr="1"/>
          <a:lstStyle/>
          <a:p>
            <a:pPr algn="ctr">
              <a:buSzPct val="85000"/>
            </a:pPr>
            <a:r>
              <a:rPr lang="en-US" sz="1000" b="1"/>
              <a:t>[Insert strategic initiative]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11E8C5-E063-55F8-F2B3-68F2415B4C22}"/>
              </a:ext>
            </a:extLst>
          </p:cNvPr>
          <p:cNvSpPr/>
          <p:nvPr/>
        </p:nvSpPr>
        <p:spPr>
          <a:xfrm>
            <a:off x="10552670" y="0"/>
            <a:ext cx="1639330" cy="398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90081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8FBD-819C-044E-8849-244B7C71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202x strategy: [insert title/name of strategy, if applicable]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D84AE-CA7A-A635-E3F7-D3DCAB961C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8848A5-D072-E543-9F2E-A9C2E0E2F342}"/>
              </a:ext>
            </a:extLst>
          </p:cNvPr>
          <p:cNvSpPr/>
          <p:nvPr/>
        </p:nvSpPr>
        <p:spPr>
          <a:xfrm>
            <a:off x="2925641" y="1799972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39F6C9-C1CE-0E43-9E97-48FD400FB2F8}"/>
              </a:ext>
            </a:extLst>
          </p:cNvPr>
          <p:cNvSpPr/>
          <p:nvPr/>
        </p:nvSpPr>
        <p:spPr>
          <a:xfrm>
            <a:off x="2925641" y="1380023"/>
            <a:ext cx="325485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Strategic Initiatives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B194C3F-9E65-104B-956B-0CDDF724BABB}"/>
              </a:ext>
            </a:extLst>
          </p:cNvPr>
          <p:cNvSpPr/>
          <p:nvPr/>
        </p:nvSpPr>
        <p:spPr>
          <a:xfrm>
            <a:off x="6322053" y="1380023"/>
            <a:ext cx="325448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Key Performance Indicators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9FFBF96-8445-A748-A110-1CE757B47E1E}"/>
              </a:ext>
            </a:extLst>
          </p:cNvPr>
          <p:cNvSpPr/>
          <p:nvPr/>
        </p:nvSpPr>
        <p:spPr>
          <a:xfrm>
            <a:off x="6322053" y="1799972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Arial" panose="020B0604020202020204"/>
              </a:rPr>
              <a:t>[Insert associated KPI(s)] </a:t>
            </a:r>
            <a:endParaRPr kumimoji="0" lang="en-US" sz="120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1543A87-D1E9-8C46-8836-CEB061BE933B}"/>
              </a:ext>
            </a:extLst>
          </p:cNvPr>
          <p:cNvSpPr/>
          <p:nvPr/>
        </p:nvSpPr>
        <p:spPr>
          <a:xfrm>
            <a:off x="9718093" y="1380023"/>
            <a:ext cx="186601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Targets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10AF79-15DA-C446-BA4C-FFE5C28FC02C}"/>
              </a:ext>
            </a:extLst>
          </p:cNvPr>
          <p:cNvSpPr/>
          <p:nvPr/>
        </p:nvSpPr>
        <p:spPr>
          <a:xfrm>
            <a:off x="9718093" y="1799972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target/goal]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481A53-7CAC-3B42-8745-39068143F1C6}"/>
              </a:ext>
            </a:extLst>
          </p:cNvPr>
          <p:cNvSpPr/>
          <p:nvPr/>
        </p:nvSpPr>
        <p:spPr>
          <a:xfrm>
            <a:off x="467806" y="1799972"/>
            <a:ext cx="2316282" cy="1050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dimension </a:t>
            </a:r>
            <a:b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e.g., internal processes, or business unit]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2B50B4-E219-2F46-A4C1-F56A8F159B6F}"/>
              </a:ext>
            </a:extLst>
          </p:cNvPr>
          <p:cNvSpPr/>
          <p:nvPr/>
        </p:nvSpPr>
        <p:spPr>
          <a:xfrm>
            <a:off x="467806" y="1380023"/>
            <a:ext cx="231628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[Dimension/BU]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286984-77A1-FE4D-9F59-2CD5CD90FAF7}"/>
              </a:ext>
            </a:extLst>
          </p:cNvPr>
          <p:cNvSpPr/>
          <p:nvPr/>
        </p:nvSpPr>
        <p:spPr>
          <a:xfrm>
            <a:off x="467806" y="2955384"/>
            <a:ext cx="2316282" cy="1050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[Dimension/BU]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B975113-5F72-0A48-828D-7570ED4B922D}"/>
              </a:ext>
            </a:extLst>
          </p:cNvPr>
          <p:cNvSpPr/>
          <p:nvPr/>
        </p:nvSpPr>
        <p:spPr>
          <a:xfrm>
            <a:off x="467806" y="4110796"/>
            <a:ext cx="2316282" cy="1050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defRPr/>
            </a:pPr>
            <a:r>
              <a:rPr lang="en-US" sz="1400" b="1" kern="1200">
                <a:solidFill>
                  <a:schemeClr val="bg1"/>
                </a:solidFill>
              </a:rPr>
              <a:t>[Dimension/BU]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133B1C-2E1F-1343-9645-613CC784DB70}"/>
              </a:ext>
            </a:extLst>
          </p:cNvPr>
          <p:cNvSpPr/>
          <p:nvPr/>
        </p:nvSpPr>
        <p:spPr>
          <a:xfrm>
            <a:off x="467806" y="5266210"/>
            <a:ext cx="2316282" cy="10504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defRPr/>
            </a:pPr>
            <a:r>
              <a:rPr lang="en-US" sz="1400" b="1" kern="1200">
                <a:solidFill>
                  <a:schemeClr val="bg1"/>
                </a:solidFill>
              </a:rPr>
              <a:t>[Dimension/BU]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5565E6E-2BC5-F547-80A4-3140E682C9CD}"/>
              </a:ext>
            </a:extLst>
          </p:cNvPr>
          <p:cNvSpPr/>
          <p:nvPr/>
        </p:nvSpPr>
        <p:spPr>
          <a:xfrm>
            <a:off x="2925641" y="2171295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5972EE-CAE4-ED43-B3B2-2090628E7B8E}"/>
              </a:ext>
            </a:extLst>
          </p:cNvPr>
          <p:cNvSpPr/>
          <p:nvPr/>
        </p:nvSpPr>
        <p:spPr>
          <a:xfrm>
            <a:off x="6322053" y="2171295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associated KPI(s)]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D141AD9-B061-BD40-9D94-6E4E03E4C06E}"/>
              </a:ext>
            </a:extLst>
          </p:cNvPr>
          <p:cNvSpPr/>
          <p:nvPr/>
        </p:nvSpPr>
        <p:spPr>
          <a:xfrm>
            <a:off x="9718093" y="2171295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target/goal]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5280C7-3460-D34C-B741-DC466061D27E}"/>
              </a:ext>
            </a:extLst>
          </p:cNvPr>
          <p:cNvSpPr/>
          <p:nvPr/>
        </p:nvSpPr>
        <p:spPr>
          <a:xfrm>
            <a:off x="2925641" y="2542617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DA147A-2424-A746-8B85-F7D4EE69B489}"/>
              </a:ext>
            </a:extLst>
          </p:cNvPr>
          <p:cNvSpPr/>
          <p:nvPr/>
        </p:nvSpPr>
        <p:spPr>
          <a:xfrm>
            <a:off x="6322053" y="2542617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associated KPI(s)]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C0486E4-14AA-DF4F-85F7-D2E44BF66BB3}"/>
              </a:ext>
            </a:extLst>
          </p:cNvPr>
          <p:cNvSpPr/>
          <p:nvPr/>
        </p:nvSpPr>
        <p:spPr>
          <a:xfrm>
            <a:off x="9718093" y="2542617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target/goal]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149925-39EA-0845-8CAD-18F606C32E2F}"/>
              </a:ext>
            </a:extLst>
          </p:cNvPr>
          <p:cNvCxnSpPr>
            <a:cxnSpLocks/>
          </p:cNvCxnSpPr>
          <p:nvPr/>
        </p:nvCxnSpPr>
        <p:spPr>
          <a:xfrm>
            <a:off x="467806" y="2902889"/>
            <a:ext cx="1117333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BF3397-B87D-734E-960D-FCB03C0F414A}"/>
              </a:ext>
            </a:extLst>
          </p:cNvPr>
          <p:cNvCxnSpPr>
            <a:cxnSpLocks/>
          </p:cNvCxnSpPr>
          <p:nvPr/>
        </p:nvCxnSpPr>
        <p:spPr>
          <a:xfrm>
            <a:off x="467806" y="5213713"/>
            <a:ext cx="1117333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6EBD5F7-CE80-6F4F-9646-6BAADCC89813}"/>
              </a:ext>
            </a:extLst>
          </p:cNvPr>
          <p:cNvCxnSpPr>
            <a:cxnSpLocks/>
          </p:cNvCxnSpPr>
          <p:nvPr/>
        </p:nvCxnSpPr>
        <p:spPr>
          <a:xfrm>
            <a:off x="467806" y="4058301"/>
            <a:ext cx="1117333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4833D78-BCB1-6845-AEB3-459AA675A53E}"/>
              </a:ext>
            </a:extLst>
          </p:cNvPr>
          <p:cNvSpPr/>
          <p:nvPr/>
        </p:nvSpPr>
        <p:spPr>
          <a:xfrm>
            <a:off x="2925641" y="2955383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6AA782-EB30-B444-A291-86742D1B8AC5}"/>
              </a:ext>
            </a:extLst>
          </p:cNvPr>
          <p:cNvSpPr/>
          <p:nvPr/>
        </p:nvSpPr>
        <p:spPr>
          <a:xfrm>
            <a:off x="6322053" y="2955383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Arial" panose="020B0604020202020204"/>
              </a:rPr>
              <a:t>[Insert associated KPI(s)] </a:t>
            </a:r>
            <a:endParaRPr kumimoji="0" lang="en-US" sz="120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E40791D-CFF9-B044-9A87-641CDD067CCB}"/>
              </a:ext>
            </a:extLst>
          </p:cNvPr>
          <p:cNvSpPr/>
          <p:nvPr/>
        </p:nvSpPr>
        <p:spPr>
          <a:xfrm>
            <a:off x="9718093" y="2955383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target/goal]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8ABBB8A-0DF5-A340-BCC5-807FCCF5BDD7}"/>
              </a:ext>
            </a:extLst>
          </p:cNvPr>
          <p:cNvSpPr/>
          <p:nvPr/>
        </p:nvSpPr>
        <p:spPr>
          <a:xfrm>
            <a:off x="2925641" y="3326706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C8F353-730C-554F-A27D-31CEE2D59793}"/>
              </a:ext>
            </a:extLst>
          </p:cNvPr>
          <p:cNvSpPr/>
          <p:nvPr/>
        </p:nvSpPr>
        <p:spPr>
          <a:xfrm>
            <a:off x="6322053" y="3326706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associated KPI(s)]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817CDEC-64B3-5E45-9CC8-4F6A821AFECA}"/>
              </a:ext>
            </a:extLst>
          </p:cNvPr>
          <p:cNvSpPr/>
          <p:nvPr/>
        </p:nvSpPr>
        <p:spPr>
          <a:xfrm>
            <a:off x="9718093" y="3326706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target/goal]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D54FE9-E8B1-864B-ADDA-6CBA79357B7C}"/>
              </a:ext>
            </a:extLst>
          </p:cNvPr>
          <p:cNvSpPr/>
          <p:nvPr/>
        </p:nvSpPr>
        <p:spPr>
          <a:xfrm>
            <a:off x="2925641" y="3698029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2D636A-A9D0-EC48-8D58-826848857972}"/>
              </a:ext>
            </a:extLst>
          </p:cNvPr>
          <p:cNvSpPr/>
          <p:nvPr/>
        </p:nvSpPr>
        <p:spPr>
          <a:xfrm>
            <a:off x="6322053" y="3698029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associated KPI(s)]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E63BE91-6789-3847-8F6D-89FD512FD6FB}"/>
              </a:ext>
            </a:extLst>
          </p:cNvPr>
          <p:cNvSpPr/>
          <p:nvPr/>
        </p:nvSpPr>
        <p:spPr>
          <a:xfrm>
            <a:off x="9718093" y="3698029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target/goal]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583DDE0-E86B-8343-B6A0-52DF0B21527C}"/>
              </a:ext>
            </a:extLst>
          </p:cNvPr>
          <p:cNvSpPr/>
          <p:nvPr/>
        </p:nvSpPr>
        <p:spPr>
          <a:xfrm>
            <a:off x="2925641" y="4110796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EB788C-180B-8648-B655-2ACB5287BBA0}"/>
              </a:ext>
            </a:extLst>
          </p:cNvPr>
          <p:cNvSpPr/>
          <p:nvPr/>
        </p:nvSpPr>
        <p:spPr>
          <a:xfrm>
            <a:off x="6322053" y="4110796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Arial" panose="020B0604020202020204"/>
              </a:rPr>
              <a:t>[Insert associated KPI(s)] </a:t>
            </a:r>
            <a:endParaRPr kumimoji="0" lang="en-US" sz="120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EE832B-3563-9940-889D-F172103513C4}"/>
              </a:ext>
            </a:extLst>
          </p:cNvPr>
          <p:cNvSpPr/>
          <p:nvPr/>
        </p:nvSpPr>
        <p:spPr>
          <a:xfrm>
            <a:off x="9718093" y="4110796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target/goal]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83B33D6-2B5A-114D-9DC6-1D7979A8DE11}"/>
              </a:ext>
            </a:extLst>
          </p:cNvPr>
          <p:cNvSpPr/>
          <p:nvPr/>
        </p:nvSpPr>
        <p:spPr>
          <a:xfrm>
            <a:off x="2925641" y="4482119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420FD2F-79BB-714C-81A1-FB4C3DE47898}"/>
              </a:ext>
            </a:extLst>
          </p:cNvPr>
          <p:cNvSpPr/>
          <p:nvPr/>
        </p:nvSpPr>
        <p:spPr>
          <a:xfrm>
            <a:off x="6322053" y="4482119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associated KPI(s)]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22D35CF-D918-EB4D-B3AB-4CE5D2B455E0}"/>
              </a:ext>
            </a:extLst>
          </p:cNvPr>
          <p:cNvSpPr/>
          <p:nvPr/>
        </p:nvSpPr>
        <p:spPr>
          <a:xfrm>
            <a:off x="9718093" y="4482119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target/goal]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AB1B0B3-A549-9242-B337-C995B8628FCC}"/>
              </a:ext>
            </a:extLst>
          </p:cNvPr>
          <p:cNvSpPr/>
          <p:nvPr/>
        </p:nvSpPr>
        <p:spPr>
          <a:xfrm>
            <a:off x="2925641" y="4853441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F2F4DFF-4757-EB42-A692-710446D764AD}"/>
              </a:ext>
            </a:extLst>
          </p:cNvPr>
          <p:cNvSpPr/>
          <p:nvPr/>
        </p:nvSpPr>
        <p:spPr>
          <a:xfrm>
            <a:off x="6322053" y="4853441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associated KPI(s)]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EE2288B-3E79-BF49-8285-BA101DDF6BED}"/>
              </a:ext>
            </a:extLst>
          </p:cNvPr>
          <p:cNvSpPr/>
          <p:nvPr/>
        </p:nvSpPr>
        <p:spPr>
          <a:xfrm>
            <a:off x="9718093" y="4853441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target/goal]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F35784-D988-3643-BD8D-92DF8FB8EAE3}"/>
              </a:ext>
            </a:extLst>
          </p:cNvPr>
          <p:cNvSpPr/>
          <p:nvPr/>
        </p:nvSpPr>
        <p:spPr>
          <a:xfrm>
            <a:off x="2925641" y="5266210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2A66A2-CAA5-BD4B-8B0C-0A501EA04E45}"/>
              </a:ext>
            </a:extLst>
          </p:cNvPr>
          <p:cNvSpPr/>
          <p:nvPr/>
        </p:nvSpPr>
        <p:spPr>
          <a:xfrm>
            <a:off x="6322053" y="5266210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Arial" panose="020B0604020202020204"/>
              </a:rPr>
              <a:t>[Insert associated KPI(s)] </a:t>
            </a:r>
            <a:endParaRPr kumimoji="0" lang="en-US" sz="120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F0A8587-B1D1-194B-8EE9-56C56F38C648}"/>
              </a:ext>
            </a:extLst>
          </p:cNvPr>
          <p:cNvSpPr/>
          <p:nvPr/>
        </p:nvSpPr>
        <p:spPr>
          <a:xfrm>
            <a:off x="9718093" y="5266210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target/goal]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7CD8C95-A23C-9044-B539-57AB398E81E3}"/>
              </a:ext>
            </a:extLst>
          </p:cNvPr>
          <p:cNvSpPr/>
          <p:nvPr/>
        </p:nvSpPr>
        <p:spPr>
          <a:xfrm>
            <a:off x="2925641" y="5637533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DA997C2-3606-0343-8DAD-502FBE77CF04}"/>
              </a:ext>
            </a:extLst>
          </p:cNvPr>
          <p:cNvSpPr/>
          <p:nvPr/>
        </p:nvSpPr>
        <p:spPr>
          <a:xfrm>
            <a:off x="6322053" y="5637533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associated KPI(s)] 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52B2771-48DE-404E-9194-E4EFE6EBA5B2}"/>
              </a:ext>
            </a:extLst>
          </p:cNvPr>
          <p:cNvSpPr/>
          <p:nvPr/>
        </p:nvSpPr>
        <p:spPr>
          <a:xfrm>
            <a:off x="9718093" y="5637533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target/goal]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4401F36-89A2-D741-BF95-6FAE686D2393}"/>
              </a:ext>
            </a:extLst>
          </p:cNvPr>
          <p:cNvSpPr/>
          <p:nvPr/>
        </p:nvSpPr>
        <p:spPr>
          <a:xfrm>
            <a:off x="2925641" y="6008855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tabLst/>
              <a:defRPr/>
            </a:pPr>
            <a:r>
              <a:rPr kumimoji="0" lang="en-US" sz="120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[Insert strategic initiative]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3A0240D-D877-4F43-9753-6AF115588C11}"/>
              </a:ext>
            </a:extLst>
          </p:cNvPr>
          <p:cNvSpPr/>
          <p:nvPr/>
        </p:nvSpPr>
        <p:spPr>
          <a:xfrm>
            <a:off x="6322053" y="6008855"/>
            <a:ext cx="3254487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associated KPI(s)] 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CE27962-167F-1942-8F03-B2544774D454}"/>
              </a:ext>
            </a:extLst>
          </p:cNvPr>
          <p:cNvSpPr/>
          <p:nvPr/>
        </p:nvSpPr>
        <p:spPr>
          <a:xfrm>
            <a:off x="9718093" y="6008855"/>
            <a:ext cx="186601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200"/>
              </a:spcBef>
              <a:spcAft>
                <a:spcPts val="200"/>
              </a:spcAft>
              <a:buClrTx/>
              <a:defRPr/>
            </a:pPr>
            <a:r>
              <a:rPr lang="en-US" sz="1200" kern="1200">
                <a:solidFill>
                  <a:schemeClr val="tx1"/>
                </a:solidFill>
              </a:rPr>
              <a:t>[Insert target/goal]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911454-98E7-40F6-16F3-ECFF1588EDBA}"/>
              </a:ext>
            </a:extLst>
          </p:cNvPr>
          <p:cNvSpPr/>
          <p:nvPr/>
        </p:nvSpPr>
        <p:spPr>
          <a:xfrm>
            <a:off x="10552670" y="0"/>
            <a:ext cx="1639330" cy="3983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Version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AA3F2-DCA6-C90C-4005-CA8FD1E6D082}"/>
              </a:ext>
            </a:extLst>
          </p:cNvPr>
          <p:cNvSpPr txBox="1"/>
          <p:nvPr/>
        </p:nvSpPr>
        <p:spPr>
          <a:xfrm>
            <a:off x="12809157" y="2493818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901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806D-170E-EC9D-EC96-D24D1149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Delivering on our 202x targets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69D688-DBE2-F38C-1F0C-74ECD45E84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41F702-BD1C-5BB3-2BBD-1FFF4F516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12111"/>
              </p:ext>
            </p:extLst>
          </p:nvPr>
        </p:nvGraphicFramePr>
        <p:xfrm>
          <a:off x="509334" y="1447023"/>
          <a:ext cx="11090275" cy="4554868"/>
        </p:xfrm>
        <a:graphic>
          <a:graphicData uri="http://schemas.openxmlformats.org/drawingml/2006/table">
            <a:tbl>
              <a:tblPr firstRow="1" bandRow="1"/>
              <a:tblGrid>
                <a:gridCol w="1529328">
                  <a:extLst>
                    <a:ext uri="{9D8B030D-6E8A-4147-A177-3AD203B41FA5}">
                      <a16:colId xmlns:a16="http://schemas.microsoft.com/office/drawing/2014/main" val="1671348256"/>
                    </a:ext>
                  </a:extLst>
                </a:gridCol>
                <a:gridCol w="2906782">
                  <a:extLst>
                    <a:ext uri="{9D8B030D-6E8A-4147-A177-3AD203B41FA5}">
                      <a16:colId xmlns:a16="http://schemas.microsoft.com/office/drawing/2014/main" val="3433937100"/>
                    </a:ext>
                  </a:extLst>
                </a:gridCol>
                <a:gridCol w="2013014">
                  <a:extLst>
                    <a:ext uri="{9D8B030D-6E8A-4147-A177-3AD203B41FA5}">
                      <a16:colId xmlns:a16="http://schemas.microsoft.com/office/drawing/2014/main" val="3674175211"/>
                    </a:ext>
                  </a:extLst>
                </a:gridCol>
                <a:gridCol w="2013014">
                  <a:extLst>
                    <a:ext uri="{9D8B030D-6E8A-4147-A177-3AD203B41FA5}">
                      <a16:colId xmlns:a16="http://schemas.microsoft.com/office/drawing/2014/main" val="710266631"/>
                    </a:ext>
                  </a:extLst>
                </a:gridCol>
                <a:gridCol w="2628137">
                  <a:extLst>
                    <a:ext uri="{9D8B030D-6E8A-4147-A177-3AD203B41FA5}">
                      <a16:colId xmlns:a16="http://schemas.microsoft.com/office/drawing/2014/main" val="819017608"/>
                    </a:ext>
                  </a:extLst>
                </a:gridCol>
              </a:tblGrid>
              <a:tr h="54667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Key Performance Indicators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202x target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202x actual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490682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Financials</a:t>
                      </a:r>
                    </a:p>
                  </a:txBody>
                  <a:tcPr marT="6120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[insert dimension]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[insert status]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17082"/>
                  </a:ext>
                </a:extLst>
              </a:tr>
              <a:tr h="546678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[insert dimension]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[insert status]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700658"/>
                  </a:ext>
                </a:extLst>
              </a:tr>
              <a:tr h="546678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[insert dimension]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[insert status]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467490"/>
                  </a:ext>
                </a:extLst>
              </a:tr>
              <a:tr h="546678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[insert dimension]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xx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[insert status]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94673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Customers</a:t>
                      </a:r>
                    </a:p>
                  </a:txBody>
                  <a:tcPr marT="6120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[insert dimension]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[insert status]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32327"/>
                  </a:ext>
                </a:extLst>
              </a:tr>
              <a:tr h="546678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[insert dimension]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[insert status]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002764"/>
                  </a:ext>
                </a:extLst>
              </a:tr>
              <a:tr h="546678"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[insert dimension]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[insert status]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9004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4D9FF77A-D91D-BE7C-9D55-04767980A47F}"/>
              </a:ext>
            </a:extLst>
          </p:cNvPr>
          <p:cNvSpPr/>
          <p:nvPr/>
        </p:nvSpPr>
        <p:spPr>
          <a:xfrm>
            <a:off x="11164566" y="2171351"/>
            <a:ext cx="288000" cy="28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D01FA4-D45B-22DE-6C14-5D8A9EDAE042}"/>
              </a:ext>
            </a:extLst>
          </p:cNvPr>
          <p:cNvSpPr/>
          <p:nvPr/>
        </p:nvSpPr>
        <p:spPr>
          <a:xfrm>
            <a:off x="11164566" y="2741762"/>
            <a:ext cx="288000" cy="28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6102AE-EAAA-BFA7-F09B-6D3B11B6E943}"/>
              </a:ext>
            </a:extLst>
          </p:cNvPr>
          <p:cNvSpPr/>
          <p:nvPr/>
        </p:nvSpPr>
        <p:spPr>
          <a:xfrm>
            <a:off x="11164566" y="3312173"/>
            <a:ext cx="288000" cy="28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BC513E-9B16-351A-B913-AB919409C240}"/>
              </a:ext>
            </a:extLst>
          </p:cNvPr>
          <p:cNvSpPr/>
          <p:nvPr/>
        </p:nvSpPr>
        <p:spPr>
          <a:xfrm>
            <a:off x="11164566" y="3882584"/>
            <a:ext cx="288000" cy="28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6CABEA-E6C1-7866-0FF7-27C17334A39D}"/>
              </a:ext>
            </a:extLst>
          </p:cNvPr>
          <p:cNvSpPr/>
          <p:nvPr/>
        </p:nvSpPr>
        <p:spPr>
          <a:xfrm>
            <a:off x="11164566" y="5023406"/>
            <a:ext cx="288000" cy="28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CD2DBF-5451-9966-19CC-1EFAEC72D536}"/>
              </a:ext>
            </a:extLst>
          </p:cNvPr>
          <p:cNvSpPr/>
          <p:nvPr/>
        </p:nvSpPr>
        <p:spPr>
          <a:xfrm>
            <a:off x="11164566" y="5593815"/>
            <a:ext cx="288000" cy="28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830A5F-0E10-930C-DD95-E2B1159B0DCE}"/>
              </a:ext>
            </a:extLst>
          </p:cNvPr>
          <p:cNvSpPr/>
          <p:nvPr/>
        </p:nvSpPr>
        <p:spPr>
          <a:xfrm>
            <a:off x="11164566" y="4452995"/>
            <a:ext cx="288000" cy="28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E77C89-042D-689B-06E9-B34CA711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33" y="2652477"/>
            <a:ext cx="571500" cy="571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DB9EB5-9802-8839-D4D2-DFD3C742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33" y="4671248"/>
            <a:ext cx="571500" cy="571500"/>
          </a:xfrm>
          <a:prstGeom prst="rect">
            <a:avLst/>
          </a:prstGeom>
        </p:spPr>
      </p:pic>
      <p:sp>
        <p:nvSpPr>
          <p:cNvPr id="6" name="Google Shape;507;p14">
            <a:extLst>
              <a:ext uri="{FF2B5EF4-FFF2-40B4-BE49-F238E27FC236}">
                <a16:creationId xmlns:a16="http://schemas.microsoft.com/office/drawing/2014/main" id="{277A3174-4E0E-C4A7-AEE3-8AB4A1C6FDED}"/>
              </a:ext>
            </a:extLst>
          </p:cNvPr>
          <p:cNvSpPr txBox="1"/>
          <p:nvPr/>
        </p:nvSpPr>
        <p:spPr>
          <a:xfrm>
            <a:off x="467805" y="6391075"/>
            <a:ext cx="72960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2032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062032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GB" sz="900">
                <a:solidFill>
                  <a:srgbClr val="062032"/>
                </a:solidFill>
                <a:latin typeface="Arial"/>
                <a:ea typeface="Arial"/>
                <a:cs typeface="Arial"/>
                <a:sym typeface="Arial"/>
              </a:rPr>
              <a:t>xx</a:t>
            </a:r>
            <a:endParaRPr sz="900" b="0" i="0" u="none" strike="noStrike" cap="none">
              <a:solidFill>
                <a:srgbClr val="0620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38;p14">
            <a:extLst>
              <a:ext uri="{FF2B5EF4-FFF2-40B4-BE49-F238E27FC236}">
                <a16:creationId xmlns:a16="http://schemas.microsoft.com/office/drawing/2014/main" id="{E12E75DD-FB2F-734A-38AF-5DD5ABAC7727}"/>
              </a:ext>
            </a:extLst>
          </p:cNvPr>
          <p:cNvSpPr txBox="1"/>
          <p:nvPr/>
        </p:nvSpPr>
        <p:spPr>
          <a:xfrm>
            <a:off x="467806" y="6127919"/>
            <a:ext cx="9393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>
                <a:solidFill>
                  <a:srgbClr val="062032"/>
                </a:solidFill>
                <a:latin typeface="Arial"/>
                <a:ea typeface="Arial"/>
                <a:cs typeface="Arial"/>
                <a:sym typeface="Arial"/>
              </a:rPr>
              <a:t>Footnote: 1. xx</a:t>
            </a:r>
            <a:endParaRPr sz="900">
              <a:solidFill>
                <a:srgbClr val="06203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196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4AB4-6309-BC0B-D5CE-75649025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Current status: </a:t>
            </a:r>
            <a:r>
              <a:rPr lang="en-US" dirty="0"/>
              <a:t>We are on track in [regions/dimensions] but lagging in [regions/dimensions]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320187-1B8D-2F36-3058-AF2E02650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F7AD22-97D5-941E-73FC-49F8D09B20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0" name="Google Shape;162;p33">
            <a:extLst>
              <a:ext uri="{FF2B5EF4-FFF2-40B4-BE49-F238E27FC236}">
                <a16:creationId xmlns:a16="http://schemas.microsoft.com/office/drawing/2014/main" id="{3BA73DDF-9D89-B576-85B8-8F13AD74BC55}"/>
              </a:ext>
            </a:extLst>
          </p:cNvPr>
          <p:cNvCxnSpPr>
            <a:cxnSpLocks/>
          </p:cNvCxnSpPr>
          <p:nvPr/>
        </p:nvCxnSpPr>
        <p:spPr>
          <a:xfrm>
            <a:off x="623900" y="4123040"/>
            <a:ext cx="109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" name="Google Shape;163;p33">
            <a:extLst>
              <a:ext uri="{FF2B5EF4-FFF2-40B4-BE49-F238E27FC236}">
                <a16:creationId xmlns:a16="http://schemas.microsoft.com/office/drawing/2014/main" id="{C3BCFFD2-E779-D553-FD3A-A9F9EB3D68F2}"/>
              </a:ext>
            </a:extLst>
          </p:cNvPr>
          <p:cNvCxnSpPr>
            <a:cxnSpLocks/>
          </p:cNvCxnSpPr>
          <p:nvPr/>
        </p:nvCxnSpPr>
        <p:spPr>
          <a:xfrm>
            <a:off x="623900" y="5228690"/>
            <a:ext cx="109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" name="Google Shape;164;p33">
            <a:extLst>
              <a:ext uri="{FF2B5EF4-FFF2-40B4-BE49-F238E27FC236}">
                <a16:creationId xmlns:a16="http://schemas.microsoft.com/office/drawing/2014/main" id="{0BFA2C0E-2A0C-70F8-E906-5CDAFF22E835}"/>
              </a:ext>
            </a:extLst>
          </p:cNvPr>
          <p:cNvSpPr/>
          <p:nvPr/>
        </p:nvSpPr>
        <p:spPr>
          <a:xfrm>
            <a:off x="2015925" y="2289495"/>
            <a:ext cx="1512000" cy="50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[Region 1]</a:t>
            </a:r>
          </a:p>
        </p:txBody>
      </p:sp>
      <p:sp>
        <p:nvSpPr>
          <p:cNvPr id="23" name="Google Shape;165;p33">
            <a:extLst>
              <a:ext uri="{FF2B5EF4-FFF2-40B4-BE49-F238E27FC236}">
                <a16:creationId xmlns:a16="http://schemas.microsoft.com/office/drawing/2014/main" id="{41850B04-7618-29EE-878E-118E5910CE8A}"/>
              </a:ext>
            </a:extLst>
          </p:cNvPr>
          <p:cNvSpPr/>
          <p:nvPr/>
        </p:nvSpPr>
        <p:spPr>
          <a:xfrm>
            <a:off x="3623920" y="2289495"/>
            <a:ext cx="1512000" cy="50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[Region 2]</a:t>
            </a:r>
          </a:p>
        </p:txBody>
      </p:sp>
      <p:sp>
        <p:nvSpPr>
          <p:cNvPr id="24" name="Google Shape;166;p33">
            <a:extLst>
              <a:ext uri="{FF2B5EF4-FFF2-40B4-BE49-F238E27FC236}">
                <a16:creationId xmlns:a16="http://schemas.microsoft.com/office/drawing/2014/main" id="{91DC8173-5DC6-5764-4DE4-49CDA3559807}"/>
              </a:ext>
            </a:extLst>
          </p:cNvPr>
          <p:cNvSpPr/>
          <p:nvPr/>
        </p:nvSpPr>
        <p:spPr>
          <a:xfrm>
            <a:off x="5231915" y="2289495"/>
            <a:ext cx="1512000" cy="50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[Region 3]</a:t>
            </a:r>
          </a:p>
        </p:txBody>
      </p:sp>
      <p:sp>
        <p:nvSpPr>
          <p:cNvPr id="25" name="Google Shape;168;p33">
            <a:extLst>
              <a:ext uri="{FF2B5EF4-FFF2-40B4-BE49-F238E27FC236}">
                <a16:creationId xmlns:a16="http://schemas.microsoft.com/office/drawing/2014/main" id="{F17CAB94-AD64-7AFB-8607-EEF0F087FBBC}"/>
              </a:ext>
            </a:extLst>
          </p:cNvPr>
          <p:cNvSpPr txBox="1"/>
          <p:nvPr/>
        </p:nvSpPr>
        <p:spPr>
          <a:xfrm>
            <a:off x="623900" y="5528464"/>
            <a:ext cx="20304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Profit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[Goal]</a:t>
            </a:r>
          </a:p>
        </p:txBody>
      </p:sp>
      <p:sp>
        <p:nvSpPr>
          <p:cNvPr id="26" name="Google Shape;169;p33">
            <a:extLst>
              <a:ext uri="{FF2B5EF4-FFF2-40B4-BE49-F238E27FC236}">
                <a16:creationId xmlns:a16="http://schemas.microsoft.com/office/drawing/2014/main" id="{6ED10943-A32F-60EC-0029-DAFB6F8C7E7B}"/>
              </a:ext>
            </a:extLst>
          </p:cNvPr>
          <p:cNvSpPr txBox="1"/>
          <p:nvPr/>
        </p:nvSpPr>
        <p:spPr>
          <a:xfrm>
            <a:off x="623900" y="4422815"/>
            <a:ext cx="2028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Planet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[Goal]</a:t>
            </a:r>
          </a:p>
        </p:txBody>
      </p:sp>
      <p:sp>
        <p:nvSpPr>
          <p:cNvPr id="27" name="Google Shape;170;p33">
            <a:extLst>
              <a:ext uri="{FF2B5EF4-FFF2-40B4-BE49-F238E27FC236}">
                <a16:creationId xmlns:a16="http://schemas.microsoft.com/office/drawing/2014/main" id="{770BEAF5-3F13-C44A-F631-523F52F7687B}"/>
              </a:ext>
            </a:extLst>
          </p:cNvPr>
          <p:cNvSpPr txBox="1"/>
          <p:nvPr/>
        </p:nvSpPr>
        <p:spPr>
          <a:xfrm>
            <a:off x="623900" y="3317165"/>
            <a:ext cx="2028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People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[Goal]</a:t>
            </a:r>
          </a:p>
        </p:txBody>
      </p:sp>
      <p:sp>
        <p:nvSpPr>
          <p:cNvPr id="28" name="Google Shape;173;p33">
            <a:extLst>
              <a:ext uri="{FF2B5EF4-FFF2-40B4-BE49-F238E27FC236}">
                <a16:creationId xmlns:a16="http://schemas.microsoft.com/office/drawing/2014/main" id="{F2882BEE-54EE-5FC1-BFAB-2670B138D1C7}"/>
              </a:ext>
            </a:extLst>
          </p:cNvPr>
          <p:cNvSpPr/>
          <p:nvPr/>
        </p:nvSpPr>
        <p:spPr>
          <a:xfrm>
            <a:off x="6839910" y="2289495"/>
            <a:ext cx="1512000" cy="50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[Region 4]</a:t>
            </a:r>
          </a:p>
        </p:txBody>
      </p:sp>
      <p:sp>
        <p:nvSpPr>
          <p:cNvPr id="29" name="Google Shape;174;p33">
            <a:extLst>
              <a:ext uri="{FF2B5EF4-FFF2-40B4-BE49-F238E27FC236}">
                <a16:creationId xmlns:a16="http://schemas.microsoft.com/office/drawing/2014/main" id="{F3070805-B3DC-D01A-4DF1-9B109C0C3C55}"/>
              </a:ext>
            </a:extLst>
          </p:cNvPr>
          <p:cNvSpPr/>
          <p:nvPr/>
        </p:nvSpPr>
        <p:spPr>
          <a:xfrm>
            <a:off x="8447905" y="2289495"/>
            <a:ext cx="1512000" cy="50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[Region 5]</a:t>
            </a:r>
          </a:p>
        </p:txBody>
      </p:sp>
      <p:sp>
        <p:nvSpPr>
          <p:cNvPr id="30" name="Google Shape;175;p33">
            <a:extLst>
              <a:ext uri="{FF2B5EF4-FFF2-40B4-BE49-F238E27FC236}">
                <a16:creationId xmlns:a16="http://schemas.microsoft.com/office/drawing/2014/main" id="{473D835A-C635-BF7E-E1C5-838242546233}"/>
              </a:ext>
            </a:extLst>
          </p:cNvPr>
          <p:cNvSpPr/>
          <p:nvPr/>
        </p:nvSpPr>
        <p:spPr>
          <a:xfrm>
            <a:off x="10055900" y="2289495"/>
            <a:ext cx="1512000" cy="50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[Region 6]</a:t>
            </a:r>
          </a:p>
        </p:txBody>
      </p:sp>
      <p:sp>
        <p:nvSpPr>
          <p:cNvPr id="31" name="Google Shape;176;p33">
            <a:extLst>
              <a:ext uri="{FF2B5EF4-FFF2-40B4-BE49-F238E27FC236}">
                <a16:creationId xmlns:a16="http://schemas.microsoft.com/office/drawing/2014/main" id="{C31E98CA-E1F6-2468-35C7-5FAA2C536C9B}"/>
              </a:ext>
            </a:extLst>
          </p:cNvPr>
          <p:cNvSpPr/>
          <p:nvPr/>
        </p:nvSpPr>
        <p:spPr>
          <a:xfrm>
            <a:off x="2481825" y="3280115"/>
            <a:ext cx="580200" cy="58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2" name="Google Shape;177;p33">
            <a:extLst>
              <a:ext uri="{FF2B5EF4-FFF2-40B4-BE49-F238E27FC236}">
                <a16:creationId xmlns:a16="http://schemas.microsoft.com/office/drawing/2014/main" id="{18C4181D-77A1-44EC-0259-E7074B139FE5}"/>
              </a:ext>
            </a:extLst>
          </p:cNvPr>
          <p:cNvSpPr/>
          <p:nvPr/>
        </p:nvSpPr>
        <p:spPr>
          <a:xfrm>
            <a:off x="2481825" y="4386140"/>
            <a:ext cx="580200" cy="58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3" name="Google Shape;178;p33">
            <a:extLst>
              <a:ext uri="{FF2B5EF4-FFF2-40B4-BE49-F238E27FC236}">
                <a16:creationId xmlns:a16="http://schemas.microsoft.com/office/drawing/2014/main" id="{710B0647-1818-6F08-4233-85E748EA5595}"/>
              </a:ext>
            </a:extLst>
          </p:cNvPr>
          <p:cNvSpPr/>
          <p:nvPr/>
        </p:nvSpPr>
        <p:spPr>
          <a:xfrm>
            <a:off x="2481825" y="5492164"/>
            <a:ext cx="580200" cy="58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Google Shape;179;p33">
            <a:extLst>
              <a:ext uri="{FF2B5EF4-FFF2-40B4-BE49-F238E27FC236}">
                <a16:creationId xmlns:a16="http://schemas.microsoft.com/office/drawing/2014/main" id="{C5C494EA-DE8D-F5AB-5973-213D639EEBDA}"/>
              </a:ext>
            </a:extLst>
          </p:cNvPr>
          <p:cNvSpPr/>
          <p:nvPr/>
        </p:nvSpPr>
        <p:spPr>
          <a:xfrm>
            <a:off x="4089820" y="3280115"/>
            <a:ext cx="580200" cy="58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Google Shape;180;p33">
            <a:extLst>
              <a:ext uri="{FF2B5EF4-FFF2-40B4-BE49-F238E27FC236}">
                <a16:creationId xmlns:a16="http://schemas.microsoft.com/office/drawing/2014/main" id="{E6F7991A-0CAD-0745-4115-A5648404FD44}"/>
              </a:ext>
            </a:extLst>
          </p:cNvPr>
          <p:cNvSpPr/>
          <p:nvPr/>
        </p:nvSpPr>
        <p:spPr>
          <a:xfrm>
            <a:off x="4089820" y="4386140"/>
            <a:ext cx="580200" cy="58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Google Shape;181;p33">
            <a:extLst>
              <a:ext uri="{FF2B5EF4-FFF2-40B4-BE49-F238E27FC236}">
                <a16:creationId xmlns:a16="http://schemas.microsoft.com/office/drawing/2014/main" id="{019A8DD7-DA56-4C54-A132-653C2D152874}"/>
              </a:ext>
            </a:extLst>
          </p:cNvPr>
          <p:cNvSpPr/>
          <p:nvPr/>
        </p:nvSpPr>
        <p:spPr>
          <a:xfrm>
            <a:off x="4089820" y="5492164"/>
            <a:ext cx="580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Google Shape;182;p33">
            <a:extLst>
              <a:ext uri="{FF2B5EF4-FFF2-40B4-BE49-F238E27FC236}">
                <a16:creationId xmlns:a16="http://schemas.microsoft.com/office/drawing/2014/main" id="{FE2044BD-9023-45F3-0F16-EEE7D03115D8}"/>
              </a:ext>
            </a:extLst>
          </p:cNvPr>
          <p:cNvSpPr/>
          <p:nvPr/>
        </p:nvSpPr>
        <p:spPr>
          <a:xfrm>
            <a:off x="5697815" y="5492164"/>
            <a:ext cx="580200" cy="580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Google Shape;183;p33">
            <a:extLst>
              <a:ext uri="{FF2B5EF4-FFF2-40B4-BE49-F238E27FC236}">
                <a16:creationId xmlns:a16="http://schemas.microsoft.com/office/drawing/2014/main" id="{442F3D50-95D1-90BC-8CF0-BAF6B40A0FB3}"/>
              </a:ext>
            </a:extLst>
          </p:cNvPr>
          <p:cNvSpPr/>
          <p:nvPr/>
        </p:nvSpPr>
        <p:spPr>
          <a:xfrm>
            <a:off x="7305810" y="5492164"/>
            <a:ext cx="580200" cy="58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184;p33">
            <a:extLst>
              <a:ext uri="{FF2B5EF4-FFF2-40B4-BE49-F238E27FC236}">
                <a16:creationId xmlns:a16="http://schemas.microsoft.com/office/drawing/2014/main" id="{C1CEE554-F229-9378-323B-C0610DB96522}"/>
              </a:ext>
            </a:extLst>
          </p:cNvPr>
          <p:cNvSpPr/>
          <p:nvPr/>
        </p:nvSpPr>
        <p:spPr>
          <a:xfrm>
            <a:off x="8913805" y="5492164"/>
            <a:ext cx="580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0" name="Google Shape;185;p33">
            <a:extLst>
              <a:ext uri="{FF2B5EF4-FFF2-40B4-BE49-F238E27FC236}">
                <a16:creationId xmlns:a16="http://schemas.microsoft.com/office/drawing/2014/main" id="{E15EDA55-AEBB-8B04-32B5-461BFCDB3C0E}"/>
              </a:ext>
            </a:extLst>
          </p:cNvPr>
          <p:cNvSpPr/>
          <p:nvPr/>
        </p:nvSpPr>
        <p:spPr>
          <a:xfrm>
            <a:off x="10521800" y="5492164"/>
            <a:ext cx="580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1" name="Google Shape;186;p33">
            <a:extLst>
              <a:ext uri="{FF2B5EF4-FFF2-40B4-BE49-F238E27FC236}">
                <a16:creationId xmlns:a16="http://schemas.microsoft.com/office/drawing/2014/main" id="{C1CBBD01-3614-F2CD-8CFA-4673AE45741B}"/>
              </a:ext>
            </a:extLst>
          </p:cNvPr>
          <p:cNvSpPr/>
          <p:nvPr/>
        </p:nvSpPr>
        <p:spPr>
          <a:xfrm>
            <a:off x="5697815" y="3280115"/>
            <a:ext cx="580200" cy="580200"/>
          </a:xfrm>
          <a:prstGeom prst="ellipse">
            <a:avLst/>
          </a:prstGeom>
          <a:solidFill>
            <a:schemeClr val="accent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2" name="Google Shape;187;p33">
            <a:extLst>
              <a:ext uri="{FF2B5EF4-FFF2-40B4-BE49-F238E27FC236}">
                <a16:creationId xmlns:a16="http://schemas.microsoft.com/office/drawing/2014/main" id="{6C9ACCA1-D0A2-DD1F-BC35-146901F9A447}"/>
              </a:ext>
            </a:extLst>
          </p:cNvPr>
          <p:cNvSpPr/>
          <p:nvPr/>
        </p:nvSpPr>
        <p:spPr>
          <a:xfrm>
            <a:off x="5697815" y="4386140"/>
            <a:ext cx="580200" cy="580200"/>
          </a:xfrm>
          <a:prstGeom prst="ellipse">
            <a:avLst/>
          </a:prstGeom>
          <a:solidFill>
            <a:schemeClr val="accent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3" name="Google Shape;188;p33">
            <a:extLst>
              <a:ext uri="{FF2B5EF4-FFF2-40B4-BE49-F238E27FC236}">
                <a16:creationId xmlns:a16="http://schemas.microsoft.com/office/drawing/2014/main" id="{827A0F72-8FEF-A5C4-FB41-F35E5D08AAD9}"/>
              </a:ext>
            </a:extLst>
          </p:cNvPr>
          <p:cNvSpPr/>
          <p:nvPr/>
        </p:nvSpPr>
        <p:spPr>
          <a:xfrm>
            <a:off x="7305810" y="4386140"/>
            <a:ext cx="580200" cy="580200"/>
          </a:xfrm>
          <a:prstGeom prst="ellipse">
            <a:avLst/>
          </a:prstGeom>
          <a:solidFill>
            <a:schemeClr val="accent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4" name="Google Shape;189;p33">
            <a:extLst>
              <a:ext uri="{FF2B5EF4-FFF2-40B4-BE49-F238E27FC236}">
                <a16:creationId xmlns:a16="http://schemas.microsoft.com/office/drawing/2014/main" id="{90F068AD-79E6-F04A-560E-A7828B188017}"/>
              </a:ext>
            </a:extLst>
          </p:cNvPr>
          <p:cNvSpPr/>
          <p:nvPr/>
        </p:nvSpPr>
        <p:spPr>
          <a:xfrm>
            <a:off x="8913805" y="3280115"/>
            <a:ext cx="580200" cy="580200"/>
          </a:xfrm>
          <a:prstGeom prst="ellipse">
            <a:avLst/>
          </a:prstGeom>
          <a:solidFill>
            <a:srgbClr val="C00000"/>
          </a:solidFill>
          <a:ln w="19050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5" name="Google Shape;190;p33">
            <a:extLst>
              <a:ext uri="{FF2B5EF4-FFF2-40B4-BE49-F238E27FC236}">
                <a16:creationId xmlns:a16="http://schemas.microsoft.com/office/drawing/2014/main" id="{378F86DA-E5E3-CBAD-13D3-3032F53C4EB8}"/>
              </a:ext>
            </a:extLst>
          </p:cNvPr>
          <p:cNvSpPr/>
          <p:nvPr/>
        </p:nvSpPr>
        <p:spPr>
          <a:xfrm>
            <a:off x="10521800" y="3280115"/>
            <a:ext cx="580200" cy="580200"/>
          </a:xfrm>
          <a:prstGeom prst="ellipse">
            <a:avLst/>
          </a:prstGeom>
          <a:solidFill>
            <a:srgbClr val="C00000"/>
          </a:solidFill>
          <a:ln w="19050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6" name="Google Shape;191;p33">
            <a:extLst>
              <a:ext uri="{FF2B5EF4-FFF2-40B4-BE49-F238E27FC236}">
                <a16:creationId xmlns:a16="http://schemas.microsoft.com/office/drawing/2014/main" id="{7D6D5673-C44B-B466-5888-1A49FDDB72E8}"/>
              </a:ext>
            </a:extLst>
          </p:cNvPr>
          <p:cNvSpPr/>
          <p:nvPr/>
        </p:nvSpPr>
        <p:spPr>
          <a:xfrm>
            <a:off x="10521800" y="4386140"/>
            <a:ext cx="580200" cy="580200"/>
          </a:xfrm>
          <a:prstGeom prst="ellipse">
            <a:avLst/>
          </a:prstGeom>
          <a:solidFill>
            <a:srgbClr val="C00000"/>
          </a:solidFill>
          <a:ln w="19050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7" name="Google Shape;198;p33">
            <a:extLst>
              <a:ext uri="{FF2B5EF4-FFF2-40B4-BE49-F238E27FC236}">
                <a16:creationId xmlns:a16="http://schemas.microsoft.com/office/drawing/2014/main" id="{5EE2AE03-AE72-09B1-A47D-837DB08C7D2C}"/>
              </a:ext>
            </a:extLst>
          </p:cNvPr>
          <p:cNvSpPr/>
          <p:nvPr/>
        </p:nvSpPr>
        <p:spPr>
          <a:xfrm>
            <a:off x="7305810" y="3280115"/>
            <a:ext cx="580200" cy="580200"/>
          </a:xfrm>
          <a:prstGeom prst="ellipse">
            <a:avLst/>
          </a:prstGeom>
          <a:solidFill>
            <a:schemeClr val="accent6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8" name="Google Shape;199;p33">
            <a:extLst>
              <a:ext uri="{FF2B5EF4-FFF2-40B4-BE49-F238E27FC236}">
                <a16:creationId xmlns:a16="http://schemas.microsoft.com/office/drawing/2014/main" id="{CE4B53A0-740B-2688-9590-9226886CC689}"/>
              </a:ext>
            </a:extLst>
          </p:cNvPr>
          <p:cNvSpPr/>
          <p:nvPr/>
        </p:nvSpPr>
        <p:spPr>
          <a:xfrm>
            <a:off x="8913805" y="4386140"/>
            <a:ext cx="580200" cy="580200"/>
          </a:xfrm>
          <a:prstGeom prst="ellipse">
            <a:avLst/>
          </a:prstGeom>
          <a:solidFill>
            <a:srgbClr val="00B050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9" name="Google Shape;192;p33">
            <a:extLst>
              <a:ext uri="{FF2B5EF4-FFF2-40B4-BE49-F238E27FC236}">
                <a16:creationId xmlns:a16="http://schemas.microsoft.com/office/drawing/2014/main" id="{00D7FB39-E6BA-458E-E550-90FAD3BDE56E}"/>
              </a:ext>
            </a:extLst>
          </p:cNvPr>
          <p:cNvSpPr/>
          <p:nvPr/>
        </p:nvSpPr>
        <p:spPr>
          <a:xfrm>
            <a:off x="7645312" y="1788422"/>
            <a:ext cx="223200" cy="223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93;p33">
            <a:extLst>
              <a:ext uri="{FF2B5EF4-FFF2-40B4-BE49-F238E27FC236}">
                <a16:creationId xmlns:a16="http://schemas.microsoft.com/office/drawing/2014/main" id="{3EC4E44F-856A-457E-A38D-DB9839DE91BF}"/>
              </a:ext>
            </a:extLst>
          </p:cNvPr>
          <p:cNvSpPr/>
          <p:nvPr/>
        </p:nvSpPr>
        <p:spPr>
          <a:xfrm>
            <a:off x="8856465" y="1788422"/>
            <a:ext cx="223200" cy="22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94;p33">
            <a:extLst>
              <a:ext uri="{FF2B5EF4-FFF2-40B4-BE49-F238E27FC236}">
                <a16:creationId xmlns:a16="http://schemas.microsoft.com/office/drawing/2014/main" id="{EE103D9C-A7D9-0A32-CE75-6107FDD488B2}"/>
              </a:ext>
            </a:extLst>
          </p:cNvPr>
          <p:cNvSpPr/>
          <p:nvPr/>
        </p:nvSpPr>
        <p:spPr>
          <a:xfrm>
            <a:off x="10365531" y="1788422"/>
            <a:ext cx="223200" cy="223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95;p33">
            <a:extLst>
              <a:ext uri="{FF2B5EF4-FFF2-40B4-BE49-F238E27FC236}">
                <a16:creationId xmlns:a16="http://schemas.microsoft.com/office/drawing/2014/main" id="{E22AB831-D359-3452-71EF-7CEC0FEE5BE8}"/>
              </a:ext>
            </a:extLst>
          </p:cNvPr>
          <p:cNvSpPr txBox="1"/>
          <p:nvPr/>
        </p:nvSpPr>
        <p:spPr>
          <a:xfrm>
            <a:off x="7823541" y="1752272"/>
            <a:ext cx="895675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On track</a:t>
            </a:r>
          </a:p>
        </p:txBody>
      </p:sp>
      <p:sp>
        <p:nvSpPr>
          <p:cNvPr id="53" name="Google Shape;196;p33">
            <a:extLst>
              <a:ext uri="{FF2B5EF4-FFF2-40B4-BE49-F238E27FC236}">
                <a16:creationId xmlns:a16="http://schemas.microsoft.com/office/drawing/2014/main" id="{8422B908-0663-CC1C-989D-141243BEBFC7}"/>
              </a:ext>
            </a:extLst>
          </p:cNvPr>
          <p:cNvSpPr txBox="1"/>
          <p:nvPr/>
        </p:nvSpPr>
        <p:spPr>
          <a:xfrm>
            <a:off x="9026466" y="1752272"/>
            <a:ext cx="1206481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Slightly behind</a:t>
            </a:r>
          </a:p>
        </p:txBody>
      </p:sp>
      <p:sp>
        <p:nvSpPr>
          <p:cNvPr id="54" name="Google Shape;197;p33">
            <a:extLst>
              <a:ext uri="{FF2B5EF4-FFF2-40B4-BE49-F238E27FC236}">
                <a16:creationId xmlns:a16="http://schemas.microsoft.com/office/drawing/2014/main" id="{9D2142F5-3715-96E0-894A-A271BF6534C0}"/>
              </a:ext>
            </a:extLst>
          </p:cNvPr>
          <p:cNvSpPr txBox="1"/>
          <p:nvPr/>
        </p:nvSpPr>
        <p:spPr>
          <a:xfrm>
            <a:off x="10555187" y="1752272"/>
            <a:ext cx="1206481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Very behind</a:t>
            </a:r>
          </a:p>
        </p:txBody>
      </p:sp>
    </p:spTree>
    <p:extLst>
      <p:ext uri="{BB962C8B-B14F-4D97-AF65-F5344CB8AC3E}">
        <p14:creationId xmlns:p14="http://schemas.microsoft.com/office/powerpoint/2010/main" val="417758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4AB4-6309-BC0B-D5CE-75649025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[Region]: </a:t>
            </a:r>
            <a:r>
              <a:rPr lang="en-US" dirty="0"/>
              <a:t>Main focus for [region] is to [insert focus areas]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FF57879-80A2-8E25-4A6D-5939EB16A0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3E3E4A9-BEB0-4504-9136-09E0394497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Google Shape;164;p33">
            <a:extLst>
              <a:ext uri="{FF2B5EF4-FFF2-40B4-BE49-F238E27FC236}">
                <a16:creationId xmlns:a16="http://schemas.microsoft.com/office/drawing/2014/main" id="{0BFA2C0E-2A0C-70F8-E906-5CDAFF22E835}"/>
              </a:ext>
            </a:extLst>
          </p:cNvPr>
          <p:cNvSpPr/>
          <p:nvPr/>
        </p:nvSpPr>
        <p:spPr>
          <a:xfrm>
            <a:off x="2015925" y="2289495"/>
            <a:ext cx="1512000" cy="50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Status</a:t>
            </a:r>
          </a:p>
        </p:txBody>
      </p:sp>
      <p:sp>
        <p:nvSpPr>
          <p:cNvPr id="23" name="Google Shape;165;p33">
            <a:extLst>
              <a:ext uri="{FF2B5EF4-FFF2-40B4-BE49-F238E27FC236}">
                <a16:creationId xmlns:a16="http://schemas.microsoft.com/office/drawing/2014/main" id="{41850B04-7618-29EE-878E-118E5910CE8A}"/>
              </a:ext>
            </a:extLst>
          </p:cNvPr>
          <p:cNvSpPr/>
          <p:nvPr/>
        </p:nvSpPr>
        <p:spPr>
          <a:xfrm>
            <a:off x="3638567" y="2289495"/>
            <a:ext cx="7943979" cy="50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Goals</a:t>
            </a:r>
          </a:p>
        </p:txBody>
      </p:sp>
      <p:sp>
        <p:nvSpPr>
          <p:cNvPr id="4" name="Google Shape;220;p34">
            <a:extLst>
              <a:ext uri="{FF2B5EF4-FFF2-40B4-BE49-F238E27FC236}">
                <a16:creationId xmlns:a16="http://schemas.microsoft.com/office/drawing/2014/main" id="{DB58B09D-B752-451F-B211-08965EBCA926}"/>
              </a:ext>
            </a:extLst>
          </p:cNvPr>
          <p:cNvSpPr txBox="1"/>
          <p:nvPr/>
        </p:nvSpPr>
        <p:spPr>
          <a:xfrm>
            <a:off x="3623919" y="3317165"/>
            <a:ext cx="7943979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tabLst/>
              <a:defRPr/>
            </a:pPr>
            <a:r>
              <a:rPr kumimoji="0" lang="en-US" sz="140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[Specific goal for country x]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tabLst/>
              <a:defRPr/>
            </a:pPr>
            <a:r>
              <a:rPr kumimoji="0" lang="en-US" sz="140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[Specific goal/initiative for country x]</a:t>
            </a:r>
          </a:p>
        </p:txBody>
      </p:sp>
      <p:sp>
        <p:nvSpPr>
          <p:cNvPr id="5" name="Google Shape;221;p34">
            <a:extLst>
              <a:ext uri="{FF2B5EF4-FFF2-40B4-BE49-F238E27FC236}">
                <a16:creationId xmlns:a16="http://schemas.microsoft.com/office/drawing/2014/main" id="{393C2857-AB3A-E24D-BCAD-64A7BC5408AD}"/>
              </a:ext>
            </a:extLst>
          </p:cNvPr>
          <p:cNvSpPr txBox="1"/>
          <p:nvPr/>
        </p:nvSpPr>
        <p:spPr>
          <a:xfrm>
            <a:off x="3623919" y="4422815"/>
            <a:ext cx="7943979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tabLst/>
              <a:defRPr/>
            </a:pPr>
            <a:r>
              <a:rPr kumimoji="0" lang="en-US" sz="140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[Specific goal for country x]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tabLst/>
              <a:defRPr/>
            </a:pPr>
            <a:r>
              <a:rPr kumimoji="0" lang="en-US" sz="140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[Specific goal/initiative for country x]</a:t>
            </a:r>
          </a:p>
        </p:txBody>
      </p:sp>
      <p:sp>
        <p:nvSpPr>
          <p:cNvPr id="6" name="Google Shape;222;p34">
            <a:extLst>
              <a:ext uri="{FF2B5EF4-FFF2-40B4-BE49-F238E27FC236}">
                <a16:creationId xmlns:a16="http://schemas.microsoft.com/office/drawing/2014/main" id="{BCD1EF27-EACA-0A9C-786D-CA0957EE90A4}"/>
              </a:ext>
            </a:extLst>
          </p:cNvPr>
          <p:cNvSpPr txBox="1"/>
          <p:nvPr/>
        </p:nvSpPr>
        <p:spPr>
          <a:xfrm>
            <a:off x="3623919" y="5529964"/>
            <a:ext cx="7943979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tabLst/>
              <a:defRPr/>
            </a:pPr>
            <a:r>
              <a:rPr kumimoji="0" lang="en-US" sz="140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[Specific goal for country x]</a:t>
            </a:r>
            <a:endParaRPr kumimoji="0" lang="en-US" sz="14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tabLst/>
              <a:defRPr/>
            </a:pPr>
            <a:r>
              <a:rPr kumimoji="0" lang="en-US" sz="140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[Specific goal/initiative for country x]</a:t>
            </a:r>
          </a:p>
        </p:txBody>
      </p:sp>
      <p:sp>
        <p:nvSpPr>
          <p:cNvPr id="11" name="Google Shape;176;p33">
            <a:extLst>
              <a:ext uri="{FF2B5EF4-FFF2-40B4-BE49-F238E27FC236}">
                <a16:creationId xmlns:a16="http://schemas.microsoft.com/office/drawing/2014/main" id="{318C8DE2-2FF6-7491-16E3-2C8FDC091C8E}"/>
              </a:ext>
            </a:extLst>
          </p:cNvPr>
          <p:cNvSpPr/>
          <p:nvPr/>
        </p:nvSpPr>
        <p:spPr>
          <a:xfrm>
            <a:off x="2481825" y="3280115"/>
            <a:ext cx="580200" cy="58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177;p33">
            <a:extLst>
              <a:ext uri="{FF2B5EF4-FFF2-40B4-BE49-F238E27FC236}">
                <a16:creationId xmlns:a16="http://schemas.microsoft.com/office/drawing/2014/main" id="{92D6FAA4-9DBA-6C7A-C05F-C2118D5F1E70}"/>
              </a:ext>
            </a:extLst>
          </p:cNvPr>
          <p:cNvSpPr/>
          <p:nvPr/>
        </p:nvSpPr>
        <p:spPr>
          <a:xfrm>
            <a:off x="2481825" y="4386140"/>
            <a:ext cx="580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Google Shape;178;p33">
            <a:extLst>
              <a:ext uri="{FF2B5EF4-FFF2-40B4-BE49-F238E27FC236}">
                <a16:creationId xmlns:a16="http://schemas.microsoft.com/office/drawing/2014/main" id="{0F3E5274-3F98-5D96-9CBE-60A9A06F2FBB}"/>
              </a:ext>
            </a:extLst>
          </p:cNvPr>
          <p:cNvSpPr/>
          <p:nvPr/>
        </p:nvSpPr>
        <p:spPr>
          <a:xfrm>
            <a:off x="2481825" y="5492164"/>
            <a:ext cx="580200" cy="580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4" name="Google Shape;162;p33">
            <a:extLst>
              <a:ext uri="{FF2B5EF4-FFF2-40B4-BE49-F238E27FC236}">
                <a16:creationId xmlns:a16="http://schemas.microsoft.com/office/drawing/2014/main" id="{3B2BE5D3-2BCA-7DDE-9C6F-38FA77A08CC2}"/>
              </a:ext>
            </a:extLst>
          </p:cNvPr>
          <p:cNvCxnSpPr>
            <a:cxnSpLocks/>
          </p:cNvCxnSpPr>
          <p:nvPr/>
        </p:nvCxnSpPr>
        <p:spPr>
          <a:xfrm>
            <a:off x="623900" y="4123040"/>
            <a:ext cx="109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" name="Google Shape;163;p33">
            <a:extLst>
              <a:ext uri="{FF2B5EF4-FFF2-40B4-BE49-F238E27FC236}">
                <a16:creationId xmlns:a16="http://schemas.microsoft.com/office/drawing/2014/main" id="{9EC84B2C-2D78-C73B-9B78-DD737EE7C531}"/>
              </a:ext>
            </a:extLst>
          </p:cNvPr>
          <p:cNvCxnSpPr>
            <a:cxnSpLocks/>
          </p:cNvCxnSpPr>
          <p:nvPr/>
        </p:nvCxnSpPr>
        <p:spPr>
          <a:xfrm>
            <a:off x="623900" y="5228690"/>
            <a:ext cx="1094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6" name="Google Shape;168;p33">
            <a:extLst>
              <a:ext uri="{FF2B5EF4-FFF2-40B4-BE49-F238E27FC236}">
                <a16:creationId xmlns:a16="http://schemas.microsoft.com/office/drawing/2014/main" id="{3D366FE1-507C-4CA6-8ADD-638083A3CF34}"/>
              </a:ext>
            </a:extLst>
          </p:cNvPr>
          <p:cNvSpPr txBox="1"/>
          <p:nvPr/>
        </p:nvSpPr>
        <p:spPr>
          <a:xfrm>
            <a:off x="623900" y="5528464"/>
            <a:ext cx="20304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Profit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[Goal]</a:t>
            </a:r>
          </a:p>
        </p:txBody>
      </p:sp>
      <p:sp>
        <p:nvSpPr>
          <p:cNvPr id="17" name="Google Shape;169;p33">
            <a:extLst>
              <a:ext uri="{FF2B5EF4-FFF2-40B4-BE49-F238E27FC236}">
                <a16:creationId xmlns:a16="http://schemas.microsoft.com/office/drawing/2014/main" id="{76E45F38-CD5A-E7B8-EC8B-5CCFAE66FB3C}"/>
              </a:ext>
            </a:extLst>
          </p:cNvPr>
          <p:cNvSpPr txBox="1"/>
          <p:nvPr/>
        </p:nvSpPr>
        <p:spPr>
          <a:xfrm>
            <a:off x="623900" y="4422815"/>
            <a:ext cx="2028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Planet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[Goal]</a:t>
            </a:r>
          </a:p>
        </p:txBody>
      </p:sp>
      <p:sp>
        <p:nvSpPr>
          <p:cNvPr id="18" name="Google Shape;170;p33">
            <a:extLst>
              <a:ext uri="{FF2B5EF4-FFF2-40B4-BE49-F238E27FC236}">
                <a16:creationId xmlns:a16="http://schemas.microsoft.com/office/drawing/2014/main" id="{10D234B3-192D-E939-DF80-FF98D6113045}"/>
              </a:ext>
            </a:extLst>
          </p:cNvPr>
          <p:cNvSpPr txBox="1"/>
          <p:nvPr/>
        </p:nvSpPr>
        <p:spPr>
          <a:xfrm>
            <a:off x="623900" y="3317165"/>
            <a:ext cx="2028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People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4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[Goal]</a:t>
            </a:r>
          </a:p>
        </p:txBody>
      </p:sp>
      <p:sp>
        <p:nvSpPr>
          <p:cNvPr id="10" name="Google Shape;192;p33">
            <a:extLst>
              <a:ext uri="{FF2B5EF4-FFF2-40B4-BE49-F238E27FC236}">
                <a16:creationId xmlns:a16="http://schemas.microsoft.com/office/drawing/2014/main" id="{42E7DD25-A3F8-4B56-77B6-23E5E9CBD6E5}"/>
              </a:ext>
            </a:extLst>
          </p:cNvPr>
          <p:cNvSpPr/>
          <p:nvPr/>
        </p:nvSpPr>
        <p:spPr>
          <a:xfrm>
            <a:off x="7645312" y="1788422"/>
            <a:ext cx="223200" cy="223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3;p33">
            <a:extLst>
              <a:ext uri="{FF2B5EF4-FFF2-40B4-BE49-F238E27FC236}">
                <a16:creationId xmlns:a16="http://schemas.microsoft.com/office/drawing/2014/main" id="{38328903-7ED7-3BA2-D59F-24D69C61DE68}"/>
              </a:ext>
            </a:extLst>
          </p:cNvPr>
          <p:cNvSpPr/>
          <p:nvPr/>
        </p:nvSpPr>
        <p:spPr>
          <a:xfrm>
            <a:off x="8856465" y="1788422"/>
            <a:ext cx="223200" cy="22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94;p33">
            <a:extLst>
              <a:ext uri="{FF2B5EF4-FFF2-40B4-BE49-F238E27FC236}">
                <a16:creationId xmlns:a16="http://schemas.microsoft.com/office/drawing/2014/main" id="{56B6F8E3-7133-51DE-62F1-AC51A8B47FB0}"/>
              </a:ext>
            </a:extLst>
          </p:cNvPr>
          <p:cNvSpPr/>
          <p:nvPr/>
        </p:nvSpPr>
        <p:spPr>
          <a:xfrm>
            <a:off x="10365531" y="1788422"/>
            <a:ext cx="223200" cy="223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95;p33">
            <a:extLst>
              <a:ext uri="{FF2B5EF4-FFF2-40B4-BE49-F238E27FC236}">
                <a16:creationId xmlns:a16="http://schemas.microsoft.com/office/drawing/2014/main" id="{5A36CD86-793A-3BD8-417D-282345D415A2}"/>
              </a:ext>
            </a:extLst>
          </p:cNvPr>
          <p:cNvSpPr txBox="1"/>
          <p:nvPr/>
        </p:nvSpPr>
        <p:spPr>
          <a:xfrm>
            <a:off x="7823541" y="1752272"/>
            <a:ext cx="895675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On track</a:t>
            </a:r>
          </a:p>
        </p:txBody>
      </p:sp>
      <p:sp>
        <p:nvSpPr>
          <p:cNvPr id="24" name="Google Shape;196;p33">
            <a:extLst>
              <a:ext uri="{FF2B5EF4-FFF2-40B4-BE49-F238E27FC236}">
                <a16:creationId xmlns:a16="http://schemas.microsoft.com/office/drawing/2014/main" id="{6FA106C5-A86B-77EF-3337-477B5230ADCF}"/>
              </a:ext>
            </a:extLst>
          </p:cNvPr>
          <p:cNvSpPr txBox="1"/>
          <p:nvPr/>
        </p:nvSpPr>
        <p:spPr>
          <a:xfrm>
            <a:off x="9026466" y="1752272"/>
            <a:ext cx="1206481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Slightly behind</a:t>
            </a:r>
          </a:p>
        </p:txBody>
      </p:sp>
      <p:sp>
        <p:nvSpPr>
          <p:cNvPr id="25" name="Google Shape;197;p33">
            <a:extLst>
              <a:ext uri="{FF2B5EF4-FFF2-40B4-BE49-F238E27FC236}">
                <a16:creationId xmlns:a16="http://schemas.microsoft.com/office/drawing/2014/main" id="{6DBE8FFA-9FF5-3FB7-C646-39BF832BCEE0}"/>
              </a:ext>
            </a:extLst>
          </p:cNvPr>
          <p:cNvSpPr txBox="1"/>
          <p:nvPr/>
        </p:nvSpPr>
        <p:spPr>
          <a:xfrm>
            <a:off x="10555187" y="1752272"/>
            <a:ext cx="1206481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Very behind</a:t>
            </a:r>
          </a:p>
        </p:txBody>
      </p:sp>
    </p:spTree>
    <p:extLst>
      <p:ext uri="{BB962C8B-B14F-4D97-AF65-F5344CB8AC3E}">
        <p14:creationId xmlns:p14="http://schemas.microsoft.com/office/powerpoint/2010/main" val="38657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B6BF-3901-7E42-954E-106F9684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mission and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F95D6-50E7-A752-D858-5650922F6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2D5F8F-30A7-E857-5738-01CD67B85E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A21FD8-6A41-AD4D-8568-25431B99819B}"/>
              </a:ext>
            </a:extLst>
          </p:cNvPr>
          <p:cNvSpPr/>
          <p:nvPr/>
        </p:nvSpPr>
        <p:spPr>
          <a:xfrm>
            <a:off x="611836" y="2110354"/>
            <a:ext cx="5197464" cy="477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FFFFFF"/>
                </a:solidFill>
              </a:rPr>
              <a:t>Mission Statement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DA29C-FE51-BC4F-B6C1-EF55AE030FD3}"/>
              </a:ext>
            </a:extLst>
          </p:cNvPr>
          <p:cNvSpPr/>
          <p:nvPr/>
        </p:nvSpPr>
        <p:spPr>
          <a:xfrm>
            <a:off x="611836" y="2588155"/>
            <a:ext cx="5197464" cy="33124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tx1"/>
                </a:solidFill>
              </a:rPr>
              <a:t>[Insert a description of your company mission statement]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8848D7-976F-2F42-9919-C6B324D64F5A}"/>
              </a:ext>
            </a:extLst>
          </p:cNvPr>
          <p:cNvSpPr/>
          <p:nvPr/>
        </p:nvSpPr>
        <p:spPr>
          <a:xfrm>
            <a:off x="6382700" y="2110354"/>
            <a:ext cx="5197464" cy="4778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FFFFFF"/>
                </a:solidFill>
              </a:rPr>
              <a:t>Vision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827FD5-035F-5C42-9761-1DF0206C5C2A}"/>
              </a:ext>
            </a:extLst>
          </p:cNvPr>
          <p:cNvSpPr/>
          <p:nvPr/>
        </p:nvSpPr>
        <p:spPr>
          <a:xfrm>
            <a:off x="6382700" y="2588155"/>
            <a:ext cx="5197464" cy="33124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tx1"/>
                </a:solidFill>
              </a:rPr>
              <a:t>[Insert a description of your company vision statement]</a:t>
            </a:r>
          </a:p>
        </p:txBody>
      </p:sp>
    </p:spTree>
    <p:extLst>
      <p:ext uri="{BB962C8B-B14F-4D97-AF65-F5344CB8AC3E}">
        <p14:creationId xmlns:p14="http://schemas.microsoft.com/office/powerpoint/2010/main" val="203402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7F4E-E7A4-C843-870A-AF01864B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202x goals</a:t>
            </a:r>
          </a:p>
        </p:txBody>
      </p:sp>
      <p:pic>
        <p:nvPicPr>
          <p:cNvPr id="10" name="Picture Placeholder 9" descr="A group of people running on a track&#10;&#10;Description automatically generated with medium confidence">
            <a:extLst>
              <a:ext uri="{FF2B5EF4-FFF2-40B4-BE49-F238E27FC236}">
                <a16:creationId xmlns:a16="http://schemas.microsoft.com/office/drawing/2014/main" id="{65A0AB3D-47E7-EC4C-982A-8E07123AC40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EBDB1-22E2-D447-9A9F-F08A77FE9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[Goal 1, headline]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[Numerical goal]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[Description of goal]</a:t>
            </a:r>
          </a:p>
          <a:p>
            <a:endParaRPr lang="en-US" b="1" dirty="0"/>
          </a:p>
          <a:p>
            <a:r>
              <a:rPr lang="en-US" b="1" dirty="0"/>
              <a:t>[Goal 2, headline]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[Numerical goal]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[Description of goal]</a:t>
            </a:r>
          </a:p>
          <a:p>
            <a:pPr marL="228600" indent="0"/>
            <a:endParaRPr lang="en-US" dirty="0"/>
          </a:p>
          <a:p>
            <a:r>
              <a:rPr lang="en-US" b="1" dirty="0"/>
              <a:t>[Goal 3, headline]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[Numerical goal]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[Description of goal]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E58CC-43E9-9183-B38D-A1C33D3207A2}"/>
              </a:ext>
            </a:extLst>
          </p:cNvPr>
          <p:cNvSpPr txBox="1"/>
          <p:nvPr/>
        </p:nvSpPr>
        <p:spPr>
          <a:xfrm>
            <a:off x="6560820" y="-240030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61823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JqF5abEEIGMJrpa.7gTT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NyjaQ.GCDstsyu7LTXx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gYsuSDjot_IeZ7u2UC1Z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5MwT3jyuAY6CUJf3YPSp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ho8aBE6NWYr6hGd5lnU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BVHhy2_fEVVs_idxs8KI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lSo4bRO4I130l8QKZsJG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EsTWj4.eN2WAsffc5yd4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1gkKQGvT3Z6hnbHLLvW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da4KSAxMKpHgQy7E_Cj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iJ2DNQ2J3myw78LkLpuk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EH8Yj1heufFbcZpzT5DQ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WYYXzY7J4_6oEWjfowIU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uCRJwLzmi2VPKIQcfkPT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vWk4kKWRW.gawyTvDFe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fqBuVWINqiXS_9sPc78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y6jO1xVB6yoCK20bcJe5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Bz4CTWK.aWWr8dXvzJKo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NyjaQ.GCDstsyu7LTXx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NyjaQ.GCDstsyu7LTXx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tNyjaQ.GCDstsyu7LTXx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iJ2DNQ2J3myw78LkLpuk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iJ2DNQ2J3myw78LkLpuk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iJ2DNQ2J3myw78LkLpuk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b1LmWUTH66PHUHOGMc5A"/>
</p:tagLst>
</file>

<file path=ppt/theme/theme1.xml><?xml version="1.0" encoding="utf-8"?>
<a:theme xmlns:a="http://schemas.openxmlformats.org/drawingml/2006/main" name="Slideworks">
  <a:themeElements>
    <a:clrScheme name="Slideworks 2025 (updated)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1C2C"/>
      </a:accent1>
      <a:accent2>
        <a:srgbClr val="22A3DF"/>
      </a:accent2>
      <a:accent3>
        <a:srgbClr val="2222F6"/>
      </a:accent3>
      <a:accent4>
        <a:srgbClr val="1877A2"/>
      </a:accent4>
      <a:accent5>
        <a:srgbClr val="A2D5EC"/>
      </a:accent5>
      <a:accent6>
        <a:srgbClr val="F8BC3B"/>
      </a:accent6>
      <a:hlink>
        <a:srgbClr val="3478AB"/>
      </a:hlink>
      <a:folHlink>
        <a:srgbClr val="8B78A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>
          <a:solidFill>
            <a:srgbClr val="000000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White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51C2C"/>
        </a:accent1>
        <a:accent2>
          <a:srgbClr val="00A9F4"/>
        </a:accent2>
        <a:accent3>
          <a:srgbClr val="1F40E6"/>
        </a:accent3>
        <a:accent4>
          <a:srgbClr val="AAE6F0"/>
        </a:accent4>
        <a:accent5>
          <a:srgbClr val="3C96B4"/>
        </a:accent5>
        <a:accent6>
          <a:srgbClr val="AFC3FF"/>
        </a:accent6>
        <a:hlink>
          <a:srgbClr val="1F40E6"/>
        </a:hlink>
        <a:folHlink>
          <a:srgbClr val="8C5AC8"/>
        </a:folHlink>
      </a:clrScheme>
    </a:extraClrScheme>
  </a:extraClrSchemeLst>
  <a:custClrLst>
    <a:custClr name="Deep Blue">
      <a:srgbClr val="051C2C"/>
    </a:custClr>
    <a:custClr name="Cyan">
      <a:srgbClr val="00A9F4"/>
    </a:custClr>
    <a:custClr name="Electric Blue">
      <a:srgbClr val="1F40E6"/>
    </a:custClr>
    <a:custClr name="Pale Blue">
      <a:srgbClr val="AAE6F0"/>
    </a:custClr>
    <a:custClr name="Turquoise">
      <a:srgbClr val="3C96B4"/>
    </a:custClr>
    <a:custClr name="Pale Electric Blue">
      <a:srgbClr val="AFC3FF"/>
    </a:custClr>
    <a:custClr name="Purple">
      <a:srgbClr val="8C5AC8"/>
    </a:custClr>
    <a:custClr name="Pink">
      <a:srgbClr val="E6A0C8"/>
    </a:custClr>
    <a:custClr name="Red">
      <a:srgbClr val="E5546C"/>
    </a:custClr>
    <a:custClr name="Orange">
      <a:srgbClr val="FAA082"/>
    </a:custClr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Null">
      <a:srgbClr val="FFFFFF"/>
    </a:custClr>
    <a:custClr name="Linear 1 (Deep Blue)">
      <a:srgbClr val="051C2C"/>
    </a:custClr>
    <a:custClr name="Linear 2">
      <a:srgbClr val="034B6F"/>
    </a:custClr>
    <a:custClr name="Linear 3">
      <a:srgbClr val="027AB1"/>
    </a:custClr>
    <a:custClr name="Linear 4 (Cyan)">
      <a:srgbClr val="00A9F4"/>
    </a:custClr>
    <a:custClr name="Linear 5">
      <a:srgbClr val="39BDF3"/>
    </a:custClr>
    <a:custClr name="Linear 6">
      <a:srgbClr val="71D2F1"/>
    </a:custClr>
    <a:custClr name="Linear 7 (Pale Blue)">
      <a:srgbClr val="AAE6F0"/>
    </a:custClr>
    <a:custClr name="Null">
      <a:srgbClr val="FFFFFF"/>
    </a:custClr>
    <a:custClr name="Null">
      <a:srgbClr val="FFFFFF"/>
    </a:custClr>
    <a:custClr name="Null">
      <a:srgbClr val="FFFFFF"/>
    </a:custClr>
  </a:custClrLst>
  <a:extLst>
    <a:ext uri="{05A4C25C-085E-4340-85A3-A5531E510DB2}">
      <thm15:themeFamily xmlns:thm15="http://schemas.microsoft.com/office/thememl/2012/main" name="Presentation12" id="{1FA589A1-0B2A-4F44-97D9-C242F3010324}" vid="{DFEAFBB2-D4D4-764F-80C1-244A30EA48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Slideworks</Template>
  <TotalTime>11294</TotalTime>
  <Words>1912</Words>
  <Application>Microsoft Macintosh PowerPoint</Application>
  <PresentationFormat>Widescreen</PresentationFormat>
  <Paragraphs>450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Arial</vt:lpstr>
      <vt:lpstr>Calibri</vt:lpstr>
      <vt:lpstr>Georgia</vt:lpstr>
      <vt:lpstr>Segoe UI</vt:lpstr>
      <vt:lpstr>Ubuntu</vt:lpstr>
      <vt:lpstr>Wingdings</vt:lpstr>
      <vt:lpstr>Slideworks</vt:lpstr>
      <vt:lpstr>202x strategy: [insert title/name of strategy, if applicable]</vt:lpstr>
      <vt:lpstr>202x strategy: [insert title/name of strategy, if applicable]</vt:lpstr>
      <vt:lpstr>202x strategy: [insert title/name of strategy, if applicable]</vt:lpstr>
      <vt:lpstr>202x strategy: [insert title/name of strategy, if applicable]</vt:lpstr>
      <vt:lpstr>Delivering on our 202x targets</vt:lpstr>
      <vt:lpstr>Current status: We are on track in [regions/dimensions] but lagging in [regions/dimensions]</vt:lpstr>
      <vt:lpstr>[Region]: Main focus for [region] is to [insert focus areas]</vt:lpstr>
      <vt:lpstr>Our mission and vision</vt:lpstr>
      <vt:lpstr>Our 202x goals</vt:lpstr>
      <vt:lpstr>PowerPoint Presentation</vt:lpstr>
      <vt:lpstr>A [insert own description] approach is required for [insert goal/to achieve our goals]</vt:lpstr>
      <vt:lpstr>Based on current performance and required implementation efforts we have identified XX initiatives</vt:lpstr>
      <vt:lpstr>[Initiative] implementation plan</vt:lpstr>
      <vt:lpstr>Together, these [xx] strategic initiatives have the potential  to add [xx] of annual EBITDA </vt:lpstr>
      <vt:lpstr>We expect a total of xx [currency] from these strategic initiatives</vt:lpstr>
      <vt:lpstr>Profitability framework</vt:lpstr>
      <vt:lpstr>Issue tree</vt:lpstr>
      <vt:lpstr>McKinsey 7S Model</vt:lpstr>
      <vt:lpstr>SWOT analysis (version 1)</vt:lpstr>
    </vt:vector>
  </TitlesOfParts>
  <Manager>Slideworks</Manager>
  <Company>Slideworks ApS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Slideworks Business Strategy Template</dc:title>
  <dc:subject>Business strategy</dc:subject>
  <dc:creator>Slideworks</dc:creator>
  <cp:keywords>business strategy, corporate strategy</cp:keywords>
  <dc:description>Copyright of Slideworks.io. Any unauthorized distribution prohibited. See our full terms and conditions at https://slideworks.io/terms </dc:description>
  <cp:lastModifiedBy>Scott Murff</cp:lastModifiedBy>
  <cp:revision>142</cp:revision>
  <dcterms:created xsi:type="dcterms:W3CDTF">2025-08-15T12:07:42Z</dcterms:created>
  <dcterms:modified xsi:type="dcterms:W3CDTF">2025-11-18T23:42:14Z</dcterms:modified>
  <cp:category>Management consulting, presentation design, business</cp:category>
</cp:coreProperties>
</file>